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71" r:id="rId5"/>
    <p:sldId id="351" r:id="rId6"/>
    <p:sldId id="352" r:id="rId7"/>
    <p:sldId id="353" r:id="rId8"/>
    <p:sldId id="354" r:id="rId9"/>
    <p:sldId id="360" r:id="rId10"/>
    <p:sldId id="355" r:id="rId11"/>
    <p:sldId id="361" r:id="rId12"/>
    <p:sldId id="356" r:id="rId13"/>
    <p:sldId id="357" r:id="rId14"/>
    <p:sldId id="358" r:id="rId15"/>
    <p:sldId id="359" r:id="rId16"/>
    <p:sldId id="363" r:id="rId17"/>
    <p:sldId id="362" r:id="rId18"/>
    <p:sldId id="364" r:id="rId19"/>
    <p:sldId id="367" r:id="rId20"/>
    <p:sldId id="366" r:id="rId21"/>
    <p:sldId id="365" r:id="rId22"/>
    <p:sldId id="368" r:id="rId23"/>
    <p:sldId id="369" r:id="rId24"/>
    <p:sldId id="370" r:id="rId25"/>
    <p:sldId id="371" r:id="rId26"/>
    <p:sldId id="373" r:id="rId27"/>
    <p:sldId id="375" r:id="rId28"/>
    <p:sldId id="374" r:id="rId29"/>
    <p:sldId id="376" r:id="rId30"/>
    <p:sldId id="377" r:id="rId31"/>
    <p:sldId id="278" r:id="rId32"/>
  </p:sldIdLst>
  <p:sldSz cx="12192000" cy="6858000"/>
  <p:notesSz cx="6858000" cy="9144000"/>
  <p:embeddedFontLst>
    <p:embeddedFont>
      <p:font typeface="Cambria Math" panose="02040503050406030204" pitchFamily="18" charset="0"/>
      <p:regular r:id="rId35"/>
    </p:embeddedFont>
    <p:embeddedFont>
      <p:font typeface="D2Coding" panose="020B0609020101020101" pitchFamily="49" charset="-127"/>
      <p:regular r:id="rId36"/>
      <p:bold r:id="rId37"/>
    </p:embeddedFont>
    <p:embeddedFont>
      <p:font typeface="나눔스퀘어 네오 Regular" panose="00000500000000000000" pitchFamily="2" charset="-127"/>
      <p:regular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E292"/>
    <a:srgbClr val="FFCC00"/>
    <a:srgbClr val="C773C7"/>
    <a:srgbClr val="B69ADE"/>
    <a:srgbClr val="A17DD5"/>
    <a:srgbClr val="B882D0"/>
    <a:srgbClr val="FF4409"/>
    <a:srgbClr val="FFE575"/>
    <a:srgbClr val="6925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1" autoAdjust="0"/>
    <p:restoredTop sz="92822" autoAdjust="0"/>
  </p:normalViewPr>
  <p:slideViewPr>
    <p:cSldViewPr snapToGrid="0" showGuides="1">
      <p:cViewPr varScale="1">
        <p:scale>
          <a:sx n="159" d="100"/>
          <a:sy n="159" d="100"/>
        </p:scale>
        <p:origin x="30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502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5.fntdata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1.fntdata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81E3FDB-C6F7-4625-D075-6A2CED7444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7BA76DC-796E-B136-491E-D9BF27A5DF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68499-CA71-405E-B2E1-CFF857874421}" type="datetimeFigureOut">
              <a:rPr lang="ko-KR" altLang="en-US" smtClean="0"/>
              <a:t>2024-03-15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F3D26F-4C44-7878-72F3-291958D911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ECCC98-561D-BEF8-ED99-886F7D326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D64B2-844E-40B6-A0EC-B7504BADD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415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CB4F6AC8-FFF4-4699-96A4-0DD4A72686D3}" type="datetimeFigureOut">
              <a:rPr lang="ko-KR" altLang="en-US" smtClean="0"/>
              <a:pPr/>
              <a:t>2024-03-15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0D045498-4E38-4CA4-927E-F113D92A053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8931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27893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5819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79470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76671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1975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1254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63550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3508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9016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70842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727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15046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00078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8772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14708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21066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39966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90873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6435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0309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6943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6087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97645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04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74635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6265F-DEC6-DE82-470A-C8362B8F2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3FED04-E85C-0488-2E54-E6962D80B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6ED206-9B56-2067-0EA0-B54CCE2206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12BD6-62B8-7CD3-C4C4-5BCAD840C5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692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35D64D6-4749-53D1-FDBC-87B9B79C966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8F59400-3B56-E5BB-448A-614A50DAD8EC}"/>
              </a:ext>
            </a:extLst>
          </p:cNvPr>
          <p:cNvSpPr txBox="1">
            <a:spLocks/>
          </p:cNvSpPr>
          <p:nvPr userDrawn="1"/>
        </p:nvSpPr>
        <p:spPr>
          <a:xfrm>
            <a:off x="7044337" y="6342129"/>
            <a:ext cx="4461307" cy="3186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+mn-ea"/>
                <a:ea typeface="+mn-ea"/>
              </a:rPr>
              <a:t>AI &amp; Bigdata Lab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5" name="그림 4" descr="텍스트, 스크린샷, 폰트, 그래픽 디자인이(가) 표시된 사진&#10;&#10;자동 생성된 설명">
            <a:extLst>
              <a:ext uri="{FF2B5EF4-FFF2-40B4-BE49-F238E27FC236}">
                <a16:creationId xmlns:a16="http://schemas.microsoft.com/office/drawing/2014/main" id="{14FF030D-E125-308B-B6EA-D024EA8E31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855" y="0"/>
            <a:ext cx="6889709" cy="3945924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  <p:pic>
        <p:nvPicPr>
          <p:cNvPr id="1030" name="Picture 6" descr="파이토치 트랜스포머를 활용한 자연어 처리와 컴퓨터비전 심층학습 - 예스24">
            <a:extLst>
              <a:ext uri="{FF2B5EF4-FFF2-40B4-BE49-F238E27FC236}">
                <a16:creationId xmlns:a16="http://schemas.microsoft.com/office/drawing/2014/main" id="{F4DFC288-17F1-9CD6-2270-63099E9FEC3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110" y="290392"/>
            <a:ext cx="3479759" cy="444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567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21C66B1-ABFD-96F2-C988-AB03CF84D8A4}"/>
              </a:ext>
            </a:extLst>
          </p:cNvPr>
          <p:cNvSpPr/>
          <p:nvPr userDrawn="1"/>
        </p:nvSpPr>
        <p:spPr>
          <a:xfrm>
            <a:off x="0" y="0"/>
            <a:ext cx="12192000" cy="78758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E5056A-8997-E84E-ED8B-568DDC4D111B}"/>
              </a:ext>
            </a:extLst>
          </p:cNvPr>
          <p:cNvSpPr/>
          <p:nvPr userDrawn="1"/>
        </p:nvSpPr>
        <p:spPr>
          <a:xfrm>
            <a:off x="0" y="6492875"/>
            <a:ext cx="12192000" cy="365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슬라이드 번호 개체 틀 8">
            <a:extLst>
              <a:ext uri="{FF2B5EF4-FFF2-40B4-BE49-F238E27FC236}">
                <a16:creationId xmlns:a16="http://schemas.microsoft.com/office/drawing/2014/main" id="{D4FCE129-2F32-A55F-3836-7A95272D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3217" y="6492875"/>
            <a:ext cx="2743200" cy="365125"/>
          </a:xfrm>
        </p:spPr>
        <p:txBody>
          <a:bodyPr/>
          <a:lstStyle>
            <a:lvl1pPr>
              <a:defRPr sz="160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28</a:t>
            </a:r>
          </a:p>
        </p:txBody>
      </p:sp>
    </p:spTree>
    <p:extLst>
      <p:ext uri="{BB962C8B-B14F-4D97-AF65-F5344CB8AC3E}">
        <p14:creationId xmlns:p14="http://schemas.microsoft.com/office/powerpoint/2010/main" val="161100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432DD-2BD5-42A6-8B1F-94044215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3646C-00B2-4F72-9F03-28A39E8D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46F5C-03D3-40EA-B743-BF0939B19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66C7A-B55A-4A25-A9FE-4C3D254D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F5D5C-1738-4696-8769-E2A1903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FB9D8-AD8A-433C-85A4-344A7D459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639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0E33F-9EBD-DCF2-23C9-FF72C5A3C393}"/>
              </a:ext>
            </a:extLst>
          </p:cNvPr>
          <p:cNvSpPr txBox="1">
            <a:spLocks/>
          </p:cNvSpPr>
          <p:nvPr/>
        </p:nvSpPr>
        <p:spPr>
          <a:xfrm>
            <a:off x="2015978" y="1280252"/>
            <a:ext cx="2839363" cy="68957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+mj-ea"/>
              </a:rPr>
              <a:t>CHAPTER 9</a:t>
            </a:r>
            <a:endParaRPr lang="ko-KR" altLang="en-US" sz="2800" dirty="0"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7B0585-3630-0809-D195-B8BAEFECE1C3}"/>
              </a:ext>
            </a:extLst>
          </p:cNvPr>
          <p:cNvSpPr txBox="1">
            <a:spLocks/>
          </p:cNvSpPr>
          <p:nvPr/>
        </p:nvSpPr>
        <p:spPr>
          <a:xfrm>
            <a:off x="1043053" y="2877531"/>
            <a:ext cx="4294887" cy="214417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altLang="ko-KR" sz="2000" dirty="0">
                <a:latin typeface="+mn-ea"/>
              </a:rPr>
              <a:t>R-CNN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altLang="ko-KR" sz="2000" dirty="0">
                <a:latin typeface="+mn-ea"/>
              </a:rPr>
              <a:t>Fast R-CNN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altLang="ko-KR" sz="2000" dirty="0">
                <a:latin typeface="+mn-ea"/>
              </a:rPr>
              <a:t>Faster R-CNN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ko-KR" altLang="en-US" sz="2000" dirty="0">
                <a:latin typeface="+mn-ea"/>
              </a:rPr>
              <a:t>모델 학습 과정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ko-KR" altLang="en-US" sz="2000" dirty="0">
                <a:latin typeface="+mn-ea"/>
              </a:rPr>
              <a:t>모델 실습</a:t>
            </a:r>
            <a:endParaRPr lang="en-US" altLang="ko-KR" sz="2000" dirty="0">
              <a:latin typeface="+mn-ea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D8343C9-E3F4-66AC-5EAA-54B3CF20E767}"/>
              </a:ext>
            </a:extLst>
          </p:cNvPr>
          <p:cNvSpPr txBox="1">
            <a:spLocks/>
          </p:cNvSpPr>
          <p:nvPr/>
        </p:nvSpPr>
        <p:spPr>
          <a:xfrm>
            <a:off x="1882853" y="1957295"/>
            <a:ext cx="2615289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>
                <a:latin typeface="+mj-ea"/>
              </a:rPr>
              <a:t>객체탐지</a:t>
            </a:r>
            <a:endParaRPr lang="en-US" altLang="ko-KR" sz="2800" dirty="0">
              <a:latin typeface="+mj-ea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80AEC2F4-95A9-3E2A-6617-4670D9C2B737}"/>
              </a:ext>
            </a:extLst>
          </p:cNvPr>
          <p:cNvSpPr txBox="1">
            <a:spLocks/>
          </p:cNvSpPr>
          <p:nvPr/>
        </p:nvSpPr>
        <p:spPr>
          <a:xfrm>
            <a:off x="7730693" y="5320881"/>
            <a:ext cx="308859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600" dirty="0">
                <a:latin typeface="+mj-ea"/>
              </a:rPr>
              <a:t>이훈제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6A2FFC8-10C5-DEAD-351F-C8BD9F52A809}"/>
              </a:ext>
            </a:extLst>
          </p:cNvPr>
          <p:cNvSpPr txBox="1">
            <a:spLocks/>
          </p:cNvSpPr>
          <p:nvPr/>
        </p:nvSpPr>
        <p:spPr>
          <a:xfrm>
            <a:off x="7975005" y="4724181"/>
            <a:ext cx="2599972" cy="436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+mn-ea"/>
                <a:ea typeface="+mn-ea"/>
              </a:rPr>
              <a:t>24. 03. 15. </a:t>
            </a:r>
            <a:r>
              <a:rPr lang="ko-KR" altLang="en-US" sz="2000" dirty="0">
                <a:latin typeface="+mn-ea"/>
                <a:ea typeface="+mn-ea"/>
              </a:rPr>
              <a:t>금</a:t>
            </a:r>
          </a:p>
        </p:txBody>
      </p:sp>
    </p:spTree>
    <p:extLst>
      <p:ext uri="{BB962C8B-B14F-4D97-AF65-F5344CB8AC3E}">
        <p14:creationId xmlns:p14="http://schemas.microsoft.com/office/powerpoint/2010/main" val="176960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60520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영역 제안 네트워크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0286790" cy="4585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R-CNN</a:t>
            </a:r>
            <a:r>
              <a:rPr lang="ko-KR" altLang="en-US" sz="1400" dirty="0">
                <a:latin typeface="+mn-ea"/>
              </a:rPr>
              <a:t>은 객체 탐지를 위해 가능한 모든 영역에서 특징 벡터를 추출하고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각각을 분류하는 방식을 사용하는 모델임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하지만 이는 매우 비효율적인 방법이며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이미지 처리 속도가 느리고 </a:t>
            </a:r>
            <a:r>
              <a:rPr lang="ko-KR" altLang="en-US" sz="1400" dirty="0" err="1">
                <a:latin typeface="+mn-ea"/>
              </a:rPr>
              <a:t>연산량이</a:t>
            </a:r>
            <a:r>
              <a:rPr lang="ko-KR" altLang="en-US" sz="1400" dirty="0">
                <a:latin typeface="+mn-ea"/>
              </a:rPr>
              <a:t> 많다는 문제점이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Faster R-CNN</a:t>
            </a:r>
            <a:r>
              <a:rPr lang="ko-KR" altLang="en-US" sz="1400" dirty="0">
                <a:latin typeface="+mn-ea"/>
              </a:rPr>
              <a:t>은 </a:t>
            </a:r>
            <a:r>
              <a:rPr lang="en-US" altLang="ko-KR" sz="1400" dirty="0">
                <a:latin typeface="+mn-ea"/>
              </a:rPr>
              <a:t>R-CNN</a:t>
            </a:r>
            <a:r>
              <a:rPr lang="ko-KR" altLang="en-US" sz="1400" dirty="0">
                <a:latin typeface="+mn-ea"/>
              </a:rPr>
              <a:t>의 문제점을 해결하기 위해 제안된 모델로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 가능한 모든 영역에서 특징 벡터를 추출하는 것이 아니라</a:t>
            </a:r>
            <a:r>
              <a:rPr lang="en-US" altLang="ko-KR" sz="1400" dirty="0">
                <a:latin typeface="+mn-ea"/>
              </a:rPr>
              <a:t>,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객체 탐지를 위한 특징 추출과 경계 상자 위치 추정을 위한 영역 제안 방식을 합친 구조임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영역 제안 네트워크는 입력된 이미지에서 객체의 관심 영역을 추출하는 네트워크임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영역 제안 네트워크는 </a:t>
            </a:r>
            <a:r>
              <a:rPr lang="en-US" altLang="ko-KR" sz="1400" dirty="0">
                <a:latin typeface="+mn-ea"/>
              </a:rPr>
              <a:t>GPU </a:t>
            </a:r>
            <a:r>
              <a:rPr lang="ko-KR" altLang="en-US" sz="1400" dirty="0">
                <a:latin typeface="+mn-ea"/>
              </a:rPr>
              <a:t>연산이 </a:t>
            </a:r>
            <a:r>
              <a:rPr lang="ko-KR" altLang="en-US" sz="1400" dirty="0" err="1">
                <a:latin typeface="+mn-ea"/>
              </a:rPr>
              <a:t>가능함므로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CPU</a:t>
            </a:r>
            <a:r>
              <a:rPr lang="ko-KR" altLang="en-US" sz="1400" dirty="0">
                <a:latin typeface="+mn-ea"/>
              </a:rPr>
              <a:t>를 사용하는 선택적 탐색 알고리즘보다 빠른 처리가 가능함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영역 제안 네트워크에서 입력 받은 특징 </a:t>
            </a:r>
            <a:r>
              <a:rPr lang="ko-KR" altLang="en-US" sz="1400" dirty="0" err="1">
                <a:latin typeface="+mn-ea"/>
              </a:rPr>
              <a:t>맵을</a:t>
            </a:r>
            <a:r>
              <a:rPr lang="ko-KR" altLang="en-US" sz="1400" dirty="0">
                <a:latin typeface="+mn-ea"/>
              </a:rPr>
              <a:t> 일정한 크기의 윈도 영역을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이동해 가면서 중간층에 전달함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슬라이딩 윈도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Sliding window</a:t>
            </a:r>
            <a:r>
              <a:rPr lang="ko-KR" altLang="en-US" sz="1400" dirty="0">
                <a:latin typeface="+mn-ea"/>
              </a:rPr>
              <a:t>는 중간층에서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연산을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수행하며 </a:t>
            </a:r>
            <a:r>
              <a:rPr lang="en-US" altLang="ko-KR" sz="1400" dirty="0">
                <a:latin typeface="+mn-ea"/>
              </a:rPr>
              <a:t>256</a:t>
            </a:r>
            <a:r>
              <a:rPr lang="ko-KR" altLang="en-US" sz="1400" dirty="0">
                <a:latin typeface="+mn-ea"/>
              </a:rPr>
              <a:t>차원 또는 </a:t>
            </a:r>
            <a:r>
              <a:rPr lang="en-US" altLang="ko-KR" sz="1400" dirty="0">
                <a:latin typeface="+mn-ea"/>
              </a:rPr>
              <a:t>512</a:t>
            </a:r>
            <a:r>
              <a:rPr lang="ko-KR" altLang="en-US" sz="1400" dirty="0">
                <a:latin typeface="+mn-ea"/>
              </a:rPr>
              <a:t>차원의 벡터를 생성함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생성된 벡터는 다시 물체를 판별하는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박스 분류 계층</a:t>
            </a:r>
            <a:r>
              <a:rPr lang="en-US" altLang="ko-KR" sz="1400" b="1" baseline="30000" dirty="0" err="1">
                <a:solidFill>
                  <a:schemeClr val="accent1"/>
                </a:solidFill>
                <a:latin typeface="+mn-ea"/>
              </a:rPr>
              <a:t>cls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 layer</a:t>
            </a:r>
            <a:r>
              <a:rPr lang="ko-KR" altLang="en-US" sz="1400" dirty="0">
                <a:latin typeface="+mn-ea"/>
              </a:rPr>
              <a:t>과 후보 영역의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좌표를 생성하는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박스 회귀 계층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reg layer</a:t>
            </a:r>
            <a:r>
              <a:rPr lang="ko-KR" altLang="en-US" sz="1400" dirty="0">
                <a:latin typeface="+mn-ea"/>
              </a:rPr>
              <a:t>에 전달함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슬라이딩 윈도는 일정한 크기의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그리드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Grid</a:t>
            </a:r>
            <a:r>
              <a:rPr lang="ko-KR" altLang="en-US" sz="1400" dirty="0">
                <a:latin typeface="+mn-ea"/>
              </a:rPr>
              <a:t>로 분할하며 이미지의 크기를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그리드 크기로 나눔</a:t>
            </a:r>
            <a:endParaRPr lang="en-US" altLang="ko-KR" sz="1400" dirty="0">
              <a:latin typeface="+mn-ea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6C80E28-B756-1AF2-90F4-BD7833B32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3822" y="3197157"/>
            <a:ext cx="4532284" cy="3295718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D1236D-5064-1BDC-99B8-712FCD08A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38623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50554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앵커박스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9124614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앵커박스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Anchor Box</a:t>
            </a:r>
            <a:r>
              <a:rPr lang="ko-KR" altLang="en-US" sz="1400" dirty="0">
                <a:latin typeface="+mn-ea"/>
              </a:rPr>
              <a:t>는 객체의 위치와 크기를 예측하기 위해 사용되는 사각형 영역으로 슬라이딩 윈도와 함께 사용됨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앵커박스는 일반적으로 다양한 종류의 객체를 고려해 여러 개의 크기와 종횡비로 정의됨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앵커 박스의 내의 객체의 존재 여부와 객체의 크기 및 위치를 예측함</a:t>
            </a:r>
            <a:endParaRPr lang="en-US" altLang="ko-KR" sz="1400" dirty="0">
              <a:latin typeface="+mn-ea"/>
            </a:endParaRPr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BF63FD39-5AAB-E0A0-A880-49CE9EECA5C0}"/>
              </a:ext>
            </a:extLst>
          </p:cNvPr>
          <p:cNvGrpSpPr/>
          <p:nvPr/>
        </p:nvGrpSpPr>
        <p:grpSpPr>
          <a:xfrm>
            <a:off x="4299857" y="2584768"/>
            <a:ext cx="3592285" cy="3489517"/>
            <a:chOff x="4303485" y="2504939"/>
            <a:chExt cx="3592285" cy="3489517"/>
          </a:xfrm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16079946-E468-2BA9-2237-E14FA68E13FE}"/>
                </a:ext>
              </a:extLst>
            </p:cNvPr>
            <p:cNvSpPr/>
            <p:nvPr/>
          </p:nvSpPr>
          <p:spPr>
            <a:xfrm>
              <a:off x="4303485" y="2664595"/>
              <a:ext cx="1444172" cy="1132115"/>
            </a:xfrm>
            <a:prstGeom prst="roundRect">
              <a:avLst/>
            </a:prstGeom>
            <a:noFill/>
            <a:ln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C9621502-6EEB-2C43-2D19-A3837E5AF960}"/>
                </a:ext>
              </a:extLst>
            </p:cNvPr>
            <p:cNvSpPr/>
            <p:nvPr/>
          </p:nvSpPr>
          <p:spPr>
            <a:xfrm>
              <a:off x="5856513" y="2664595"/>
              <a:ext cx="2039257" cy="1132115"/>
            </a:xfrm>
            <a:prstGeom prst="roundRect">
              <a:avLst/>
            </a:prstGeom>
            <a:noFill/>
            <a:ln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7C83414F-E7A5-5428-A6E4-74A456268407}"/>
                </a:ext>
              </a:extLst>
            </p:cNvPr>
            <p:cNvSpPr/>
            <p:nvPr/>
          </p:nvSpPr>
          <p:spPr>
            <a:xfrm>
              <a:off x="4303485" y="4064056"/>
              <a:ext cx="3592285" cy="1930400"/>
            </a:xfrm>
            <a:prstGeom prst="round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FF18241F-6F8E-1CC9-6665-F3E5A63562DE}"/>
                </a:ext>
              </a:extLst>
            </p:cNvPr>
            <p:cNvSpPr/>
            <p:nvPr/>
          </p:nvSpPr>
          <p:spPr>
            <a:xfrm>
              <a:off x="4579257" y="2504939"/>
              <a:ext cx="950686" cy="30480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첫 번째 박스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BB692D99-3857-A3E3-F71C-74DEA04D8C61}"/>
                </a:ext>
              </a:extLst>
            </p:cNvPr>
            <p:cNvSpPr/>
            <p:nvPr/>
          </p:nvSpPr>
          <p:spPr>
            <a:xfrm>
              <a:off x="6400798" y="2512195"/>
              <a:ext cx="950686" cy="30480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두 번째 박스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CF1EA0E7-5559-4B87-C9F6-2E531C291243}"/>
                </a:ext>
              </a:extLst>
            </p:cNvPr>
            <p:cNvSpPr/>
            <p:nvPr/>
          </p:nvSpPr>
          <p:spPr>
            <a:xfrm>
              <a:off x="5624284" y="3959446"/>
              <a:ext cx="950686" cy="30480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세 번째 박스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BE87ECA5-B291-D4F1-890A-FE15AF187678}"/>
                </a:ext>
              </a:extLst>
            </p:cNvPr>
            <p:cNvSpPr/>
            <p:nvPr/>
          </p:nvSpPr>
          <p:spPr>
            <a:xfrm>
              <a:off x="4399257" y="3110358"/>
              <a:ext cx="3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7F8AEB93-0B42-B6C7-6352-5AF893BFD8E4}"/>
                </a:ext>
              </a:extLst>
            </p:cNvPr>
            <p:cNvSpPr/>
            <p:nvPr/>
          </p:nvSpPr>
          <p:spPr>
            <a:xfrm>
              <a:off x="4845570" y="3110358"/>
              <a:ext cx="531973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29E5F068-211D-33C7-EA90-BC45FBB25623}"/>
                </a:ext>
              </a:extLst>
            </p:cNvPr>
            <p:cNvSpPr/>
            <p:nvPr/>
          </p:nvSpPr>
          <p:spPr>
            <a:xfrm>
              <a:off x="5463856" y="2969395"/>
              <a:ext cx="202872" cy="6313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19424FA-14BC-40DE-EECF-D2DE0C47672D}"/>
                </a:ext>
              </a:extLst>
            </p:cNvPr>
            <p:cNvSpPr txBox="1"/>
            <p:nvPr/>
          </p:nvSpPr>
          <p:spPr>
            <a:xfrm>
              <a:off x="4396707" y="2870825"/>
              <a:ext cx="3962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chemeClr val="accent6"/>
                  </a:solidFill>
                </a:rPr>
                <a:t>1:1</a:t>
              </a:r>
              <a:endParaRPr lang="ko-KR" altLang="en-US" sz="1050" dirty="0">
                <a:solidFill>
                  <a:schemeClr val="accent6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0ACC2BC-A492-F465-BA73-46C0CA324570}"/>
                </a:ext>
              </a:extLst>
            </p:cNvPr>
            <p:cNvSpPr txBox="1"/>
            <p:nvPr/>
          </p:nvSpPr>
          <p:spPr>
            <a:xfrm>
              <a:off x="4927707" y="2870825"/>
              <a:ext cx="38664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chemeClr val="accent6"/>
                  </a:solidFill>
                </a:rPr>
                <a:t>2:1</a:t>
              </a:r>
              <a:endParaRPr lang="ko-KR" altLang="en-US" sz="1050" dirty="0">
                <a:solidFill>
                  <a:schemeClr val="accent6"/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EB5E295-09C8-2A9C-E9AC-DB40ADAC2C8E}"/>
                </a:ext>
              </a:extLst>
            </p:cNvPr>
            <p:cNvSpPr txBox="1"/>
            <p:nvPr/>
          </p:nvSpPr>
          <p:spPr>
            <a:xfrm>
              <a:off x="5377543" y="2761069"/>
              <a:ext cx="38664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chemeClr val="accent6"/>
                  </a:solidFill>
                </a:rPr>
                <a:t>1:2</a:t>
              </a:r>
              <a:endParaRPr lang="ko-KR" altLang="en-US" sz="1050" dirty="0">
                <a:solidFill>
                  <a:schemeClr val="accent6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0844F194-9D22-7BC3-B448-FF4808EFB71C}"/>
                </a:ext>
              </a:extLst>
            </p:cNvPr>
            <p:cNvSpPr/>
            <p:nvPr/>
          </p:nvSpPr>
          <p:spPr>
            <a:xfrm>
              <a:off x="6185637" y="3189310"/>
              <a:ext cx="36000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6"/>
                </a:solidFill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14A155EA-0CA7-E613-5C63-83BC5AB4D6EF}"/>
                </a:ext>
              </a:extLst>
            </p:cNvPr>
            <p:cNvSpPr/>
            <p:nvPr/>
          </p:nvSpPr>
          <p:spPr>
            <a:xfrm>
              <a:off x="6631950" y="3189310"/>
              <a:ext cx="531973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6"/>
                </a:solidFill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E458C17B-AD45-F909-7C06-431903818BB1}"/>
                </a:ext>
              </a:extLst>
            </p:cNvPr>
            <p:cNvSpPr/>
            <p:nvPr/>
          </p:nvSpPr>
          <p:spPr>
            <a:xfrm>
              <a:off x="7250048" y="3045596"/>
              <a:ext cx="202872" cy="6313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6"/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2995642-D80E-383B-03DA-2DCAD084B720}"/>
                </a:ext>
              </a:extLst>
            </p:cNvPr>
            <p:cNvSpPr txBox="1"/>
            <p:nvPr/>
          </p:nvSpPr>
          <p:spPr>
            <a:xfrm>
              <a:off x="6183087" y="2949777"/>
              <a:ext cx="396262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chemeClr val="accent1"/>
                  </a:solidFill>
                </a:rPr>
                <a:t>1:1</a:t>
              </a:r>
              <a:endParaRPr lang="ko-KR" altLang="en-US" sz="1050" dirty="0">
                <a:solidFill>
                  <a:schemeClr val="accent1"/>
                </a:solidFill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A4610F0-980F-AE33-C192-5F9E712545D9}"/>
                </a:ext>
              </a:extLst>
            </p:cNvPr>
            <p:cNvSpPr txBox="1"/>
            <p:nvPr/>
          </p:nvSpPr>
          <p:spPr>
            <a:xfrm>
              <a:off x="6714087" y="2949777"/>
              <a:ext cx="386644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chemeClr val="accent1"/>
                  </a:solidFill>
                </a:rPr>
                <a:t>2:1</a:t>
              </a:r>
              <a:endParaRPr lang="ko-KR" altLang="en-US" sz="1050" dirty="0">
                <a:solidFill>
                  <a:schemeClr val="accent1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5D414E4-122C-EC0D-9BC5-CC16BFD04DAA}"/>
                </a:ext>
              </a:extLst>
            </p:cNvPr>
            <p:cNvSpPr txBox="1"/>
            <p:nvPr/>
          </p:nvSpPr>
          <p:spPr>
            <a:xfrm>
              <a:off x="7163923" y="2840021"/>
              <a:ext cx="386644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1050" dirty="0">
                  <a:solidFill>
                    <a:schemeClr val="accent1"/>
                  </a:solidFill>
                </a:rPr>
                <a:t>1:2</a:t>
              </a:r>
              <a:endParaRPr lang="ko-KR" altLang="en-US" sz="1050" dirty="0">
                <a:solidFill>
                  <a:schemeClr val="accent1"/>
                </a:solidFill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1311096A-0D82-6711-7E44-50904C57D474}"/>
                </a:ext>
              </a:extLst>
            </p:cNvPr>
            <p:cNvSpPr/>
            <p:nvPr/>
          </p:nvSpPr>
          <p:spPr>
            <a:xfrm>
              <a:off x="4447527" y="4717743"/>
              <a:ext cx="697533" cy="72714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E3B98A79-2F90-DC20-E923-E6146B4341A1}"/>
                </a:ext>
              </a:extLst>
            </p:cNvPr>
            <p:cNvSpPr/>
            <p:nvPr/>
          </p:nvSpPr>
          <p:spPr>
            <a:xfrm>
              <a:off x="5269780" y="4717743"/>
              <a:ext cx="1444308" cy="72714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6"/>
                </a:solidFill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BF4EA5D1-0B30-72F6-D0FE-464937DC73F4}"/>
                </a:ext>
              </a:extLst>
            </p:cNvPr>
            <p:cNvSpPr/>
            <p:nvPr/>
          </p:nvSpPr>
          <p:spPr>
            <a:xfrm>
              <a:off x="6876141" y="4377850"/>
              <a:ext cx="793238" cy="140692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6"/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72F2D35-8A2F-29F4-911B-E658583669B0}"/>
                </a:ext>
              </a:extLst>
            </p:cNvPr>
            <p:cNvSpPr txBox="1"/>
            <p:nvPr/>
          </p:nvSpPr>
          <p:spPr>
            <a:xfrm>
              <a:off x="4613767" y="4463827"/>
              <a:ext cx="463605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</a:rPr>
                <a:t>1:1</a:t>
              </a:r>
              <a:endParaRPr lang="ko-KR" altLang="en-US" sz="1050" dirty="0">
                <a:solidFill>
                  <a:srgbClr val="FF0000"/>
                </a:solidFill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DDFB563-38FB-78CC-686D-3A419DEA7740}"/>
                </a:ext>
              </a:extLst>
            </p:cNvPr>
            <p:cNvSpPr txBox="1"/>
            <p:nvPr/>
          </p:nvSpPr>
          <p:spPr>
            <a:xfrm>
              <a:off x="5787822" y="4463827"/>
              <a:ext cx="464598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</a:rPr>
                <a:t>2:1</a:t>
              </a:r>
              <a:endParaRPr lang="ko-KR" altLang="en-US" sz="1050" dirty="0">
                <a:solidFill>
                  <a:srgbClr val="FF0000"/>
                </a:solidFill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9C41113-979D-FC8F-C321-BECDC422D970}"/>
                </a:ext>
              </a:extLst>
            </p:cNvPr>
            <p:cNvSpPr txBox="1"/>
            <p:nvPr/>
          </p:nvSpPr>
          <p:spPr>
            <a:xfrm>
              <a:off x="7086962" y="4168172"/>
              <a:ext cx="463605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rgbClr val="FF0000"/>
                  </a:solidFill>
                </a:rPr>
                <a:t>1:2</a:t>
              </a:r>
              <a:endParaRPr lang="ko-KR" altLang="en-US" sz="1050" dirty="0">
                <a:solidFill>
                  <a:srgbClr val="FF0000"/>
                </a:solidFill>
              </a:endParaRPr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3A0ACC-C52F-85BE-8633-FDDCE4A23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46409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50554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박스분류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1521103" cy="2281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박스 분류 계층은 </a:t>
            </a:r>
            <a:r>
              <a:rPr lang="en-US" altLang="ko-KR" sz="1400" dirty="0">
                <a:latin typeface="+mn-ea"/>
              </a:rPr>
              <a:t>9</a:t>
            </a:r>
            <a:r>
              <a:rPr lang="ko-KR" altLang="en-US" sz="1400" dirty="0">
                <a:latin typeface="+mn-ea"/>
              </a:rPr>
              <a:t>개의 앵커 박스에 객체가 존재하는지 또는 객체가 존재하지 않는지를 나타내는 점수를 계산함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그러므로 박스 분류 계층의 출력 클래스는 객체 없음과 객체 있음을 나타내는 두 개의 클래스로 구성됨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하나의 </a:t>
            </a:r>
            <a:r>
              <a:rPr lang="ko-KR" altLang="en-US" sz="1400" dirty="0" err="1">
                <a:latin typeface="+mn-ea"/>
              </a:rPr>
              <a:t>슬라이싱</a:t>
            </a:r>
            <a:r>
              <a:rPr lang="ko-KR" altLang="en-US" sz="1400" dirty="0">
                <a:latin typeface="+mn-ea"/>
              </a:rPr>
              <a:t> 윈도는 </a:t>
            </a:r>
            <a:r>
              <a:rPr lang="en-US" altLang="ko-KR" sz="1400" dirty="0">
                <a:latin typeface="+mn-ea"/>
              </a:rPr>
              <a:t>9</a:t>
            </a:r>
            <a:r>
              <a:rPr lang="ko-KR" altLang="en-US" sz="1400" dirty="0">
                <a:latin typeface="+mn-ea"/>
              </a:rPr>
              <a:t>개의 앵커 박스를 가지므로 총 </a:t>
            </a:r>
            <a:r>
              <a:rPr lang="en-US" altLang="ko-KR" sz="1400" dirty="0">
                <a:latin typeface="+mn-ea"/>
              </a:rPr>
              <a:t>18</a:t>
            </a:r>
            <a:r>
              <a:rPr lang="ko-KR" altLang="en-US" sz="1400" dirty="0">
                <a:latin typeface="+mn-ea"/>
              </a:rPr>
              <a:t>개가 생성됨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슬라이딩 윈도의 크기가 </a:t>
            </a:r>
            <a:r>
              <a:rPr lang="en-US" altLang="ko-KR" sz="1400" dirty="0" err="1">
                <a:latin typeface="+mn-ea"/>
              </a:rPr>
              <a:t>HxWxC</a:t>
            </a:r>
            <a:r>
              <a:rPr lang="ko-KR" altLang="en-US" sz="1400" dirty="0">
                <a:latin typeface="+mn-ea"/>
              </a:rPr>
              <a:t>의 크기를 갖는다면</a:t>
            </a:r>
            <a:r>
              <a:rPr lang="en-US" altLang="ko-KR" sz="1400" dirty="0">
                <a:latin typeface="+mn-ea"/>
              </a:rPr>
              <a:t>, 1x1x18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연산을 적용해 </a:t>
            </a:r>
            <a:r>
              <a:rPr lang="en-US" altLang="ko-KR" sz="1400" dirty="0">
                <a:latin typeface="+mn-ea"/>
              </a:rPr>
              <a:t>HxWx18</a:t>
            </a:r>
            <a:r>
              <a:rPr lang="ko-KR" altLang="en-US" sz="1400" dirty="0">
                <a:latin typeface="+mn-ea"/>
              </a:rPr>
              <a:t>크기의 특징 </a:t>
            </a:r>
            <a:r>
              <a:rPr lang="ko-KR" altLang="en-US" sz="1400" dirty="0" err="1">
                <a:latin typeface="+mn-ea"/>
              </a:rPr>
              <a:t>맵을</a:t>
            </a:r>
            <a:r>
              <a:rPr lang="ko-KR" altLang="en-US" sz="1400" dirty="0">
                <a:latin typeface="+mn-ea"/>
              </a:rPr>
              <a:t> 생성할 수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1x1 </a:t>
            </a:r>
            <a:r>
              <a:rPr lang="ko-KR" altLang="en-US" sz="1400" dirty="0">
                <a:latin typeface="+mn-ea"/>
              </a:rPr>
              <a:t>크기의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연산을 적용한다면 입력 이미지 크기와 상관 없이 동작할 수 있으며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한 번의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연산으로 </a:t>
            </a:r>
            <a:r>
              <a:rPr lang="en-US" altLang="ko-KR" sz="1400" dirty="0" err="1">
                <a:latin typeface="+mn-ea"/>
              </a:rPr>
              <a:t>HxW</a:t>
            </a:r>
            <a:r>
              <a:rPr lang="ko-KR" altLang="en-US" sz="1400" dirty="0">
                <a:latin typeface="+mn-ea"/>
              </a:rPr>
              <a:t>개의 앵커 박스에 대한 예측을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한번에 수행할 수 있음</a:t>
            </a:r>
            <a:endParaRPr lang="en-US" altLang="ko-KR" sz="14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0A55CD-25FF-2698-3862-B403E286F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15457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50554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박스회귀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8316700" cy="23233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앵커 박스로 객체의 위치 및 크기를 예측했다면 박스 회귀를 통해 경계 상자의 크기와 위치를 조정해야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앵커 박스는 </a:t>
            </a:r>
            <a:r>
              <a:rPr lang="en-US" altLang="ko-KR" sz="1400" dirty="0">
                <a:latin typeface="+mn-ea"/>
              </a:rPr>
              <a:t>9</a:t>
            </a:r>
            <a:r>
              <a:rPr lang="ko-KR" altLang="en-US" sz="1400" dirty="0">
                <a:latin typeface="+mn-ea"/>
              </a:rPr>
              <a:t>개의 박스를 활용해 객체의 크기와 위치를 예측했지만</a:t>
            </a:r>
            <a:r>
              <a:rPr lang="en-US" altLang="ko-KR" sz="1400" dirty="0">
                <a:latin typeface="+mn-ea"/>
              </a:rPr>
              <a:t>,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고정적인 비율과 그리드를 통해 특징 </a:t>
            </a:r>
            <a:r>
              <a:rPr lang="ko-KR" altLang="en-US" sz="1400" dirty="0" err="1">
                <a:latin typeface="+mn-ea"/>
              </a:rPr>
              <a:t>맵으로</a:t>
            </a:r>
            <a:r>
              <a:rPr lang="ko-KR" altLang="en-US" sz="1400" dirty="0">
                <a:latin typeface="+mn-ea"/>
              </a:rPr>
              <a:t> 변환했으므로 </a:t>
            </a:r>
            <a:r>
              <a:rPr lang="ko-KR" altLang="en-US" sz="1400" dirty="0" err="1">
                <a:latin typeface="+mn-ea"/>
              </a:rPr>
              <a:t>예측값은</a:t>
            </a:r>
            <a:r>
              <a:rPr lang="ko-KR" altLang="en-US" sz="1400" dirty="0">
                <a:latin typeface="+mn-ea"/>
              </a:rPr>
              <a:t> 정확하지 않음  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그러므로 </a:t>
            </a:r>
            <a:r>
              <a:rPr lang="en-US" altLang="ko-KR" sz="1400" dirty="0">
                <a:latin typeface="+mn-ea"/>
              </a:rPr>
              <a:t>R-CNN</a:t>
            </a:r>
            <a:r>
              <a:rPr lang="ko-KR" altLang="en-US" sz="1400" dirty="0">
                <a:latin typeface="+mn-ea"/>
              </a:rPr>
              <a:t>처럼 박스 회귀를 통해 경계 상자를 조정하는 작업을 진행함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박스 회귀 계층은 박스 분류와 비슷한 방식으로 </a:t>
            </a:r>
            <a:r>
              <a:rPr lang="en-US" altLang="ko-KR" sz="1400" dirty="0">
                <a:latin typeface="+mn-ea"/>
              </a:rPr>
              <a:t>1x1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연산을 적용함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박스 분류에서는 </a:t>
            </a:r>
            <a:r>
              <a:rPr lang="en-US" altLang="ko-KR" sz="1400" dirty="0">
                <a:latin typeface="+mn-ea"/>
              </a:rPr>
              <a:t>18</a:t>
            </a:r>
            <a:r>
              <a:rPr lang="ko-KR" altLang="en-US" sz="1400" dirty="0">
                <a:latin typeface="+mn-ea"/>
              </a:rPr>
              <a:t>개의 차원을 가졌다면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박스 회귀는 </a:t>
            </a:r>
            <a:r>
              <a:rPr lang="en-US" altLang="ko-KR" sz="1400" dirty="0">
                <a:latin typeface="+mn-ea"/>
              </a:rPr>
              <a:t>36</a:t>
            </a:r>
            <a:r>
              <a:rPr lang="ko-KR" altLang="en-US" sz="1400" dirty="0">
                <a:latin typeface="+mn-ea"/>
              </a:rPr>
              <a:t>개의 차원이 생성됨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출력된 앵커 박스의 위치와 크기를 조정함</a:t>
            </a:r>
            <a:endParaRPr lang="en-US" altLang="ko-KR" sz="1200" dirty="0">
              <a:latin typeface="+mn-ea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490B52D-D6EF-8B58-0CCC-912A9B892BAF}"/>
              </a:ext>
            </a:extLst>
          </p:cNvPr>
          <p:cNvGrpSpPr/>
          <p:nvPr/>
        </p:nvGrpSpPr>
        <p:grpSpPr>
          <a:xfrm>
            <a:off x="4293263" y="3692745"/>
            <a:ext cx="3762761" cy="1172420"/>
            <a:chOff x="4293262" y="3782064"/>
            <a:chExt cx="3762761" cy="117242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34DBFE74-1BAC-C3C4-BC2F-73D9CA11F8F1}"/>
                    </a:ext>
                  </a:extLst>
                </p:cNvPr>
                <p:cNvSpPr txBox="1"/>
                <p:nvPr/>
              </p:nvSpPr>
              <p:spPr>
                <a:xfrm>
                  <a:off x="5092744" y="4025991"/>
                  <a:ext cx="1959511" cy="32220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b="0" i="1" baseline="30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=(</m:t>
                        </m:r>
                        <m:sSubSup>
                          <m:sSubSupPr>
                            <m:ctrlPr>
                              <a:rPr lang="ko-KR" altLang="en-US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ko-KR" alt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  <m:sup>
                            <m:r>
                              <a:rPr lang="ko-KR" alt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en-US" altLang="ko-KR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ko-KR" altLang="en-US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  <m:sup>
                            <m:r>
                              <a:rPr lang="ko-KR" alt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en-US" altLang="ko-KR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ko-KR" altLang="en-US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  <m:sup>
                            <m:r>
                              <a:rPr lang="ko-KR" alt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en-US" altLang="ko-KR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Sup>
                          <m:sSubSupPr>
                            <m:ctrlPr>
                              <a:rPr lang="ko-KR" altLang="en-US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  <m:sup>
                            <m:r>
                              <a:rPr lang="ko-KR" alt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  <m:r>
                          <a:rPr lang="en-US" altLang="ko-KR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baseline="30000" dirty="0"/>
                </a:p>
              </p:txBody>
            </p:sp>
          </mc:Choice>
          <mc:Fallback xmlns="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34DBFE74-1BAC-C3C4-BC2F-73D9CA11F8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92744" y="4025991"/>
                  <a:ext cx="1959511" cy="322204"/>
                </a:xfrm>
                <a:prstGeom prst="rect">
                  <a:avLst/>
                </a:prstGeom>
                <a:blipFill>
                  <a:blip r:embed="rId3"/>
                  <a:stretch>
                    <a:fillRect l="-1553" t="-3774" r="-3416" b="-22642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9392A789-1E69-8FAA-CE98-09BA2D2385E4}"/>
                    </a:ext>
                  </a:extLst>
                </p:cNvPr>
                <p:cNvSpPr txBox="1"/>
                <p:nvPr/>
              </p:nvSpPr>
              <p:spPr>
                <a:xfrm>
                  <a:off x="4293262" y="4683832"/>
                  <a:ext cx="3762761" cy="27065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altLang="ko-KR" b="0" i="1" baseline="30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i="1" baseline="300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0" smtClean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𝑑𝑦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i="1" baseline="300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𝑑𝑤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i="1" baseline="300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𝑑h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i="1" baseline="3000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baseline="30000" dirty="0"/>
                </a:p>
              </p:txBody>
            </p:sp>
          </mc:Choice>
          <mc:Fallback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9392A789-1E69-8FAA-CE98-09BA2D2385E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93262" y="4683832"/>
                  <a:ext cx="3762761" cy="270652"/>
                </a:xfrm>
                <a:prstGeom prst="rect">
                  <a:avLst/>
                </a:prstGeom>
                <a:blipFill>
                  <a:blip r:embed="rId4"/>
                  <a:stretch>
                    <a:fillRect t="-2273" r="-324" b="-4090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A8A49A-8278-09DE-B58B-ECD6DE70DAB3}"/>
                </a:ext>
              </a:extLst>
            </p:cNvPr>
            <p:cNvSpPr txBox="1"/>
            <p:nvPr/>
          </p:nvSpPr>
          <p:spPr>
            <a:xfrm>
              <a:off x="5380643" y="3782064"/>
              <a:ext cx="13837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앵커 박스 정보</a:t>
              </a:r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1D1C255-A7D4-8435-3DF0-7BCDB4C7C5CE}"/>
                </a:ext>
              </a:extLst>
            </p:cNvPr>
            <p:cNvSpPr txBox="1"/>
            <p:nvPr/>
          </p:nvSpPr>
          <p:spPr>
            <a:xfrm>
              <a:off x="5319184" y="4455189"/>
              <a:ext cx="15536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앵커 </a:t>
              </a:r>
              <a:r>
                <a:rPr lang="ko-KR" altLang="en-US" sz="1400"/>
                <a:t>박스 </a:t>
              </a:r>
              <a:r>
                <a:rPr lang="ko-KR" altLang="en-US" sz="1400" dirty="0" err="1"/>
                <a:t>조정값</a:t>
              </a:r>
              <a:endParaRPr lang="ko-KR" alt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FCAEC6B-690A-FC14-1290-481E299A318B}"/>
                  </a:ext>
                </a:extLst>
              </p:cNvPr>
              <p:cNvSpPr txBox="1"/>
              <p:nvPr/>
            </p:nvSpPr>
            <p:spPr>
              <a:xfrm>
                <a:off x="492379" y="4939893"/>
                <a:ext cx="8822659" cy="13538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marR="0" lvl="0" indent="-342900" algn="l" defTabSz="914400" rtl="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§"/>
                  <a:tabLst/>
                  <a:defRPr/>
                </a:pPr>
                <a14:m>
                  <m:oMath xmlns:m="http://schemas.openxmlformats.org/officeDocument/2006/math">
                    <m:r>
                      <a:rPr lang="en-US" altLang="ko-KR" sz="1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ko-KR" sz="1400" b="0" i="1" baseline="3000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1400" b="0" i="1" baseline="3000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는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 </a:t>
                </a:r>
                <a:r>
                  <a:rPr lang="en-US" altLang="ko-KR" sz="1400" dirty="0" err="1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i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번째 앵커 박스의 정보를 의미하며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, 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각각 위치와 크기를 담고 있음</a:t>
                </a:r>
                <a:endParaRPr lang="en-US" altLang="ko-KR" sz="1400" dirty="0">
                  <a:solidFill>
                    <a:prstClr val="black"/>
                  </a:solidFill>
                  <a:latin typeface="나눔스퀘어 네오 Regular"/>
                  <a:ea typeface="나눔스퀘어 네오 Regular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  <a:defRPr/>
                </a:pPr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마찬가지로 </a:t>
                </a:r>
                <a14:m>
                  <m:oMath xmlns:m="http://schemas.openxmlformats.org/officeDocument/2006/math">
                    <m:r>
                      <a:rPr lang="en-US" altLang="ko-KR" sz="14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ko-KR" sz="1400" b="0" i="1" baseline="3000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 는</a:t>
                </a:r>
                <a:r>
                  <a:rPr kumimoji="0" lang="en-US" altLang="ko-KR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 </a:t>
                </a:r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 번째 앵커 박스의 </a:t>
                </a:r>
                <a:r>
                  <a:rPr kumimoji="0" lang="ko-KR" alt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조정값을</a:t>
                </a:r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 의미하며</a:t>
                </a:r>
                <a:r>
                  <a:rPr kumimoji="0" lang="ko-KR" altLang="en-US" sz="1400" b="0" i="0" u="none" strike="noStrike" kern="1200" cap="none" spc="0" normalizeH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 이 값을 활용해 조정된 앵커 박스의 위치를 계산함</a:t>
                </a:r>
                <a:endParaRPr kumimoji="0" lang="en-US" altLang="ko-KR" sz="1400" b="0" i="0" u="none" strike="noStrike" kern="120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네오 Regular"/>
                  <a:ea typeface="나눔스퀘어 네오 Regular"/>
                  <a:cs typeface="+mn-cs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  <a:defRPr/>
                </a:pPr>
                <a:r>
                  <a:rPr lang="ko-KR" altLang="en-US" sz="1400" baseline="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작은 크기로 앵커 박스에서 미세한 조정이 가능하며</a:t>
                </a:r>
                <a:r>
                  <a:rPr lang="en-US" altLang="ko-KR" sz="1400" baseline="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,</a:t>
                </a:r>
                <a:br>
                  <a:rPr lang="en-US" altLang="ko-KR" sz="1400" baseline="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</a:br>
                <a:r>
                  <a:rPr lang="ko-KR" altLang="en-US" sz="1400" baseline="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또한 앵커 박스의 비율을 자연스럽게 조절할 수 있게 돼 다양한 크기와 비율을 가지는 객체를 탐지 </a:t>
                </a:r>
                <a:r>
                  <a:rPr lang="ko-KR" altLang="en-US" sz="1400" baseline="0" dirty="0" err="1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할수있음</a:t>
                </a:r>
                <a:endPara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네오 Regular"/>
                  <a:ea typeface="나눔스퀘어 네오 Regular"/>
                  <a:cs typeface="+mn-cs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FCAEC6B-690A-FC14-1290-481E299A31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379" y="4939893"/>
                <a:ext cx="8822659" cy="1353897"/>
              </a:xfrm>
              <a:prstGeom prst="rect">
                <a:avLst/>
              </a:prstGeom>
              <a:blipFill>
                <a:blip r:embed="rId5"/>
                <a:stretch>
                  <a:fillRect l="-138" b="-40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D95D24-8C39-B722-486A-5F66EF228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13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6440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11788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관심 영역 선별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1258210" cy="23233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앵커 박스 는 특징 </a:t>
            </a:r>
            <a:r>
              <a:rPr lang="ko-KR" altLang="en-US" sz="1400" dirty="0" err="1">
                <a:latin typeface="+mn-ea"/>
              </a:rPr>
              <a:t>맵의</a:t>
            </a:r>
            <a:r>
              <a:rPr lang="ko-KR" altLang="en-US" sz="1400" dirty="0">
                <a:latin typeface="+mn-ea"/>
              </a:rPr>
              <a:t> 슬라이딩 윈도마다 생성되므로 특징 </a:t>
            </a:r>
            <a:r>
              <a:rPr lang="ko-KR" altLang="en-US" sz="1400" dirty="0" err="1">
                <a:latin typeface="+mn-ea"/>
              </a:rPr>
              <a:t>맵의</a:t>
            </a:r>
            <a:r>
              <a:rPr lang="ko-KR" altLang="en-US" sz="1400" dirty="0">
                <a:latin typeface="+mn-ea"/>
              </a:rPr>
              <a:t> 크기가 커질수록 앵커 박스의 개수 또한 증가함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모든 앵커 박스를 관심 영역으로 사용한다면 학습 및 추론 속도가 느려지므로 위와 같은 선별 방법으로 관심 영역을 선택함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상위 </a:t>
            </a:r>
            <a:r>
              <a:rPr lang="en-US" altLang="ko-KR" sz="1400" dirty="0">
                <a:latin typeface="+mn-ea"/>
              </a:rPr>
              <a:t>N</a:t>
            </a:r>
            <a:r>
              <a:rPr lang="ko-KR" altLang="en-US" sz="1400" dirty="0">
                <a:latin typeface="+mn-ea"/>
              </a:rPr>
              <a:t>개의 앵커 박스를 선택하는 과정에서 일반적으로 모델 학습 시 </a:t>
            </a:r>
            <a:r>
              <a:rPr lang="en-US" altLang="ko-KR" sz="1400" dirty="0">
                <a:latin typeface="+mn-ea"/>
              </a:rPr>
              <a:t>1,000</a:t>
            </a:r>
            <a:r>
              <a:rPr lang="ko-KR" altLang="en-US" sz="1400" dirty="0">
                <a:latin typeface="+mn-ea"/>
              </a:rPr>
              <a:t>개의 앵커 박스를 선택하며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추론 시 상위 </a:t>
            </a:r>
            <a:r>
              <a:rPr lang="en-US" altLang="ko-KR" sz="1400" dirty="0">
                <a:latin typeface="+mn-ea"/>
              </a:rPr>
              <a:t>100</a:t>
            </a:r>
            <a:r>
              <a:rPr lang="ko-KR" altLang="en-US" sz="1400" dirty="0">
                <a:latin typeface="+mn-ea"/>
              </a:rPr>
              <a:t>개의 앵커 박스를 선택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관심 영역 시 사용되는 </a:t>
            </a:r>
            <a:r>
              <a:rPr lang="en-US" altLang="ko-KR" sz="1400" b="1" dirty="0" err="1">
                <a:solidFill>
                  <a:schemeClr val="accent1"/>
                </a:solidFill>
                <a:latin typeface="+mn-ea"/>
              </a:rPr>
              <a:t>IoU</a:t>
            </a:r>
            <a:r>
              <a:rPr lang="en-US" altLang="ko-KR" sz="1400" b="1" baseline="30000" dirty="0" err="1">
                <a:solidFill>
                  <a:schemeClr val="accent1"/>
                </a:solidFill>
                <a:latin typeface="+mn-ea"/>
              </a:rPr>
              <a:t>Intersection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 Over Union</a:t>
            </a:r>
            <a:r>
              <a:rPr lang="ko-KR" altLang="en-US" sz="1400" dirty="0">
                <a:latin typeface="+mn-ea"/>
              </a:rPr>
              <a:t>란 앵커 박스와 정답 박스의 영역이 얼마나 많이 겹치는지를 표시하는 지표를 의미함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모델은 비용 함수를 통해 정답 값과 </a:t>
            </a:r>
            <a:r>
              <a:rPr lang="ko-KR" altLang="en-US" sz="1400" dirty="0" err="1">
                <a:latin typeface="+mn-ea"/>
              </a:rPr>
              <a:t>예측값이</a:t>
            </a:r>
            <a:r>
              <a:rPr lang="ko-KR" altLang="en-US" sz="1400" dirty="0">
                <a:latin typeface="+mn-ea"/>
              </a:rPr>
              <a:t> 얼마나 동일한지 확인해야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하지만 객체 탐지는 박스의 형태로 객체의 위치와 크기를 표시하므로 정답 박스와 예측 박스가 얼마나 잘 겹치는지를 판단함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IoU</a:t>
            </a:r>
            <a:r>
              <a:rPr lang="ko-KR" altLang="en-US" sz="1400" dirty="0">
                <a:latin typeface="+mn-ea"/>
              </a:rPr>
              <a:t>는 정답 박스와 예측 박스와 교집합 영역 넓이에서 합집합 영역 넓이를 나눠서 계산함</a:t>
            </a:r>
            <a:endParaRPr lang="en-US" altLang="ko-KR" sz="1400" dirty="0">
              <a:latin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D9C483E-F832-B235-A589-40840CD4D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3877524"/>
            <a:ext cx="57150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A67563-8FF6-4DC8-6351-81456246D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14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47709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11788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학습 과정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8656537" cy="16770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Faster R-CNN</a:t>
            </a:r>
            <a:r>
              <a:rPr lang="ko-KR" altLang="en-US" sz="1400" dirty="0">
                <a:latin typeface="+mn-ea"/>
              </a:rPr>
              <a:t>은 두 단계</a:t>
            </a:r>
            <a:r>
              <a:rPr lang="en-US" altLang="ko-KR" sz="1400" dirty="0">
                <a:latin typeface="+mn-ea"/>
              </a:rPr>
              <a:t>(2-stage)</a:t>
            </a:r>
            <a:r>
              <a:rPr lang="ko-KR" altLang="en-US" sz="1400" dirty="0">
                <a:latin typeface="+mn-ea"/>
              </a:rPr>
              <a:t>로 구성된 객체 탐지 모델임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첫 번째 단계인 영역 제안 네트워크를 사용해 입력 이미지에서 객체가 있을 가능성이 있는 관심 영역을 추출함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두 번째 단계에서는 객체 탐지 네트워크를 통해 후보 영역들에 대한 객체를 탐지하며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이 과정에서 관심 영역 </a:t>
            </a:r>
            <a:r>
              <a:rPr lang="ko-KR" altLang="en-US" sz="1400" dirty="0" err="1">
                <a:latin typeface="+mn-ea"/>
              </a:rPr>
              <a:t>풀링</a:t>
            </a:r>
            <a:r>
              <a:rPr lang="ko-KR" altLang="en-US" sz="1400" dirty="0">
                <a:latin typeface="+mn-ea"/>
              </a:rPr>
              <a:t> 등의 방법을 사용해 후보 영역을 고정된 크기로 변환해 객체를 탐지함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Faster R-CNN </a:t>
            </a:r>
            <a:r>
              <a:rPr lang="ko-KR" altLang="en-US" sz="1400" dirty="0">
                <a:latin typeface="+mn-ea"/>
              </a:rPr>
              <a:t>모델을 학습하기 위해서 정답 클래스와 박스 정보를 사용해 비용을 계산함</a:t>
            </a:r>
            <a:endParaRPr lang="en-US" altLang="ko-KR" sz="1400" dirty="0">
              <a:latin typeface="+mn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01889F9-5AF6-8A2F-AE37-1FE624871563}"/>
              </a:ext>
            </a:extLst>
          </p:cNvPr>
          <p:cNvGrpSpPr/>
          <p:nvPr/>
        </p:nvGrpSpPr>
        <p:grpSpPr>
          <a:xfrm>
            <a:off x="4005444" y="3151270"/>
            <a:ext cx="2536464" cy="751484"/>
            <a:chOff x="5256729" y="3151270"/>
            <a:chExt cx="2536464" cy="75148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4E734E89-12F6-F151-05FE-F1E0F46E29A7}"/>
                    </a:ext>
                  </a:extLst>
                </p:cNvPr>
                <p:cNvSpPr txBox="1"/>
                <p:nvPr/>
              </p:nvSpPr>
              <p:spPr>
                <a:xfrm>
                  <a:off x="5256729" y="3350552"/>
                  <a:ext cx="2536464" cy="55220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pt-BR" altLang="ko-KR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pt-BR" altLang="ko-KR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altLang="ko-KR" b="0" i="1" baseline="-25000" smtClean="0">
                                <a:latin typeface="Cambria Math" panose="02040503050406030204" pitchFamily="18" charset="0"/>
                              </a:rPr>
                              <m:t>𝑐𝑙𝑠</m:t>
                            </m:r>
                          </m:den>
                        </m:f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altLang="ko-KR" b="0" i="1" baseline="-25000" smtClean="0">
                            <a:latin typeface="Cambria Math" panose="02040503050406030204" pitchFamily="18" charset="0"/>
                          </a:rPr>
                          <m:t>𝑐𝑙𝑠</m:t>
                        </m:r>
                        <m:r>
                          <a:rPr lang="pt-BR" altLang="ko-KR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ko-KR" altLang="pt-BR" i="1" smtClean="0">
                            <a:latin typeface="Cambria Math" panose="02040503050406030204" pitchFamily="18" charset="0"/>
                          </a:rPr>
                          <m:t>𝜆</m:t>
                        </m:r>
                        <m:f>
                          <m:fPr>
                            <m:ctrlPr>
                              <a:rPr lang="pt-BR" altLang="ko-KR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altLang="ko-KR" b="0" i="1" baseline="-25000" smtClean="0">
                                <a:latin typeface="Cambria Math" panose="02040503050406030204" pitchFamily="18" charset="0"/>
                              </a:rPr>
                              <m:t>𝑟𝑒𝑔</m:t>
                            </m:r>
                          </m:den>
                        </m:f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altLang="ko-KR" b="0" i="1" baseline="-25000" smtClean="0">
                            <a:latin typeface="Cambria Math" panose="02040503050406030204" pitchFamily="18" charset="0"/>
                          </a:rPr>
                          <m:t>𝑟𝑒𝑔</m:t>
                        </m:r>
                      </m:oMath>
                    </m:oMathPara>
                  </a14:m>
                  <a:endParaRPr lang="ko-KR" altLang="en-US" baseline="-25000" dirty="0"/>
                </a:p>
              </p:txBody>
            </p:sp>
          </mc:Choice>
          <mc:Fallback xmlns="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4E734E89-12F6-F151-05FE-F1E0F46E29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56729" y="3350552"/>
                  <a:ext cx="2536464" cy="552202"/>
                </a:xfrm>
                <a:prstGeom prst="rect">
                  <a:avLst/>
                </a:prstGeom>
                <a:blipFill>
                  <a:blip r:embed="rId3"/>
                  <a:stretch>
                    <a:fillRect b="-888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0CC53FB-C231-A7DB-F267-F1F25637DC2E}"/>
                </a:ext>
              </a:extLst>
            </p:cNvPr>
            <p:cNvSpPr txBox="1"/>
            <p:nvPr/>
          </p:nvSpPr>
          <p:spPr>
            <a:xfrm>
              <a:off x="5672804" y="3151270"/>
              <a:ext cx="170431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Faster R-CNN </a:t>
              </a:r>
              <a:r>
                <a:rPr lang="ko-KR" altLang="en-US" sz="1050" dirty="0"/>
                <a:t>손실 함수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0BE3B67-5134-DA5C-BD8E-244E83C106E8}"/>
                  </a:ext>
                </a:extLst>
              </p:cNvPr>
              <p:cNvSpPr txBox="1"/>
              <p:nvPr/>
            </p:nvSpPr>
            <p:spPr>
              <a:xfrm>
                <a:off x="492380" y="4047192"/>
                <a:ext cx="11088015" cy="13538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  <a:defRPr/>
                </a:pPr>
                <a:r>
                  <a:rPr kumimoji="0" lang="en-US" altLang="ko-KR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Faster R-CNN </a:t>
                </a:r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손실 함수는 </a:t>
                </a:r>
                <a:r>
                  <a:rPr kumimoji="0" lang="ko-KR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</a:rPr>
                  <a:t>객체 분류를 위한 </a:t>
                </a:r>
                <a14:m>
                  <m:oMath xmlns:m="http://schemas.openxmlformats.org/officeDocument/2006/math">
                    <m:r>
                      <a:rPr lang="en-US" altLang="ko-KR" sz="14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𝑳</m:t>
                    </m:r>
                    <m:r>
                      <a:rPr lang="en-US" altLang="ko-KR" sz="1400" b="1" i="1" baseline="-2500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𝒄𝒍𝒔</m:t>
                    </m:r>
                  </m:oMath>
                </a14:m>
                <a:r>
                  <a:rPr kumimoji="0" lang="ko-KR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</a:rPr>
                  <a:t> </a:t>
                </a:r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와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 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객체의 </a:t>
                </a:r>
                <a:r>
                  <a:rPr lang="ko-KR" altLang="en-US" sz="1400" b="1" dirty="0">
                    <a:solidFill>
                      <a:schemeClr val="accent1"/>
                    </a:solidFill>
                    <a:latin typeface="나눔스퀘어 네오 Regular"/>
                    <a:ea typeface="나눔스퀘어 네오 Regular"/>
                  </a:rPr>
                  <a:t>박스 회귀를 위한 </a:t>
                </a:r>
                <a14:m>
                  <m:oMath xmlns:m="http://schemas.openxmlformats.org/officeDocument/2006/math">
                    <m:r>
                      <a:rPr lang="en-US" altLang="ko-KR" sz="1400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𝑳</m:t>
                    </m:r>
                    <m:r>
                      <a:rPr lang="en-US" altLang="ko-KR" sz="1400" b="1" i="1" baseline="-2500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𝒓𝒆𝒈</m:t>
                    </m:r>
                  </m:oMath>
                </a14:m>
                <a:r>
                  <a:rPr lang="ko-KR" altLang="en-US" sz="1400" b="1" dirty="0">
                    <a:solidFill>
                      <a:schemeClr val="accent1"/>
                    </a:solidFill>
                    <a:latin typeface="나눔스퀘어 네오 Regular"/>
                    <a:ea typeface="나눔스퀘어 네오 Regular"/>
                  </a:rPr>
                  <a:t> 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로 이루어짐</a:t>
                </a:r>
                <a:endParaRPr lang="en-US" altLang="ko-KR" sz="1400" dirty="0">
                  <a:solidFill>
                    <a:prstClr val="black"/>
                  </a:solidFill>
                  <a:latin typeface="나눔스퀘어 네오 Regular"/>
                  <a:ea typeface="나눔스퀘어 네오 Regular"/>
                </a:endParaRPr>
              </a:p>
              <a:p>
                <a:pPr marL="342900" marR="0" lvl="0" indent="-342900" algn="l" defTabSz="914400" rtl="0" eaLnBrk="1" fontAlgn="auto" latinLnBrk="1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§"/>
                  <a:tabLst/>
                  <a:defRPr/>
                </a:pPr>
                <a14:m>
                  <m:oMath xmlns:m="http://schemas.openxmlformats.org/officeDocument/2006/math">
                    <m:r>
                      <a:rPr lang="ko-KR" altLang="pt-BR" sz="140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ko-KR" altLang="en-US" sz="1400" i="1">
                        <a:latin typeface="Cambria Math" panose="02040503050406030204" pitchFamily="18" charset="0"/>
                      </a:rPr>
                      <m:t>는</m:t>
                    </m:r>
                  </m:oMath>
                </a14:m>
                <a:r>
                  <a:rPr kumimoji="0" lang="en-US" altLang="ko-KR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 </a:t>
                </a:r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분류 손실 함수와 박스 회귀 손실 함수의 균형을 맞추기 위한 </a:t>
                </a:r>
                <a:r>
                  <a:rPr kumimoji="0" lang="ko-KR" alt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하이퍼</a:t>
                </a:r>
                <a:r>
                  <a:rPr kumimoji="0" lang="ko-KR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네오 Regular"/>
                    <a:ea typeface="나눔스퀘어 네오 Regular"/>
                    <a:cs typeface="+mn-cs"/>
                  </a:rPr>
                  <a:t> 파라미터를 의미함</a:t>
                </a:r>
                <a:endPara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네오 Regular"/>
                  <a:ea typeface="나눔스퀘어 네오 Regular"/>
                  <a:cs typeface="+mn-cs"/>
                </a:endParaRPr>
              </a:p>
              <a:p>
                <a:pPr marL="342900" lvl="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  <a:defRPr/>
                </a:pPr>
                <a14:m>
                  <m:oMath xmlns:m="http://schemas.openxmlformats.org/officeDocument/2006/math">
                    <m:r>
                      <a:rPr lang="en-US" altLang="ko-KR" sz="14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altLang="ko-KR" sz="1400" b="1" i="1" baseline="-2500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𝒄𝒍𝒔</m:t>
                    </m:r>
                    <m:r>
                      <a:rPr lang="en-US" altLang="ko-KR" sz="1400" b="1" i="1" baseline="-2500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는 </a:t>
                </a:r>
                <a:r>
                  <a:rPr lang="ko-KR" altLang="en-US" sz="1400" dirty="0" err="1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손실값을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 계산할 때 사용되는 정규화 상수</a:t>
                </a:r>
                <a:r>
                  <a:rPr lang="en-US" altLang="ko-KR" sz="1400" baseline="300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Normalization constant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로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, </a:t>
                </a:r>
                <a:r>
                  <a:rPr lang="ko-KR" altLang="en-US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미니 배치의 크기를 의미하며</a:t>
                </a:r>
                <a:r>
                  <a:rPr lang="en-US" altLang="ko-KR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,</a:t>
                </a:r>
                <a:br>
                  <a:rPr lang="en-US" altLang="ko-KR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</a:br>
                <a14:m>
                  <m:oMath xmlns:m="http://schemas.openxmlformats.org/officeDocument/2006/math">
                    <m:r>
                      <a:rPr lang="en-US" altLang="ko-KR" sz="14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altLang="ko-KR" sz="1400" b="1" i="1" baseline="-2500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𝒓𝒆𝒈</m:t>
                    </m:r>
                    <m:r>
                      <a:rPr lang="en-US" altLang="ko-KR" sz="1400" b="1" i="1" baseline="-2500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solidFill>
                      <a:prstClr val="black"/>
                    </a:solidFill>
                    <a:latin typeface="나눔스퀘어 네오 Regular"/>
                    <a:ea typeface="나눔스퀘어 네오 Regular"/>
                  </a:rPr>
                  <a:t>는 앵커 박스의 개수를 의미함</a:t>
                </a:r>
                <a:endPara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네오 Regular"/>
                  <a:ea typeface="나눔스퀘어 네오 Regular"/>
                  <a:cs typeface="+mn-cs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0BE3B67-5134-DA5C-BD8E-244E83C106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380" y="4047192"/>
                <a:ext cx="11088015" cy="1353897"/>
              </a:xfrm>
              <a:prstGeom prst="rect">
                <a:avLst/>
              </a:prstGeom>
              <a:blipFill>
                <a:blip r:embed="rId4"/>
                <a:stretch>
                  <a:fillRect l="-110" b="-360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0796E0-2BC1-DDA0-1D35-C05F8DB0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15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64378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11788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학습 과정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511B90A-801A-ED0E-7609-73CCDB577609}"/>
                  </a:ext>
                </a:extLst>
              </p:cNvPr>
              <p:cNvSpPr txBox="1"/>
              <p:nvPr/>
            </p:nvSpPr>
            <p:spPr>
              <a:xfrm>
                <a:off x="492380" y="1441715"/>
                <a:ext cx="10586424" cy="27294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분류 손실 함수는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ko-KR" altLang="en-US" sz="1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altLang="ko-KR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en-US" altLang="ko-KR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ko-K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는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번째 앵커 박스에 대한 클래스 실제 값을 의미하며</a:t>
                </a:r>
                <a:r>
                  <a:rPr lang="en-US" altLang="ko-KR" sz="1400" dirty="0">
                    <a:latin typeface="+mn-ea"/>
                  </a:rPr>
                  <a:t>, </a:t>
                </a:r>
                <a:r>
                  <a:rPr lang="ko-KR" altLang="en-US" sz="1400" dirty="0">
                    <a:latin typeface="+mn-ea"/>
                  </a:rPr>
                  <a:t>앵커 박스일 경우 </a:t>
                </a:r>
                <a:r>
                  <a:rPr lang="en-US" altLang="ko-KR" sz="1400" dirty="0">
                    <a:latin typeface="+mn-ea"/>
                  </a:rPr>
                  <a:t>1, </a:t>
                </a:r>
                <a:r>
                  <a:rPr lang="ko-KR" altLang="en-US" sz="1400" dirty="0">
                    <a:latin typeface="+mn-ea"/>
                  </a:rPr>
                  <a:t>아닐 경우 </a:t>
                </a:r>
                <a:r>
                  <a:rPr lang="en-US" altLang="ko-KR" sz="1400" dirty="0">
                    <a:latin typeface="+mn-ea"/>
                  </a:rPr>
                  <a:t>0</a:t>
                </a:r>
                <a:r>
                  <a:rPr lang="ko-KR" altLang="en-US" sz="1400" dirty="0">
                    <a:latin typeface="+mn-ea"/>
                  </a:rPr>
                  <a:t>을 갖는 이진 값 으로 구성됨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sz="14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𝒑</m:t>
                    </m:r>
                    <m:r>
                      <a:rPr lang="en-US" altLang="ko-KR" sz="1400" b="1" i="1" baseline="-2500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𝒊</m:t>
                    </m:r>
                    <m:r>
                      <a:rPr lang="en-US" altLang="ko-KR" sz="14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는 </a:t>
                </a:r>
                <a14:m>
                  <m:oMath xmlns:m="http://schemas.openxmlformats.org/officeDocument/2006/math">
                    <m:r>
                      <a:rPr lang="en-US" altLang="ko-KR" sz="140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140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번째 앵커박스에 대한 클래스 예측 값을 의미함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분류 손실 함수는 클래스 구성 시 배경클래스가 추가되며</a:t>
                </a:r>
                <a:r>
                  <a:rPr lang="en-US" altLang="ko-KR" sz="1400" dirty="0">
                    <a:latin typeface="+mn-ea"/>
                  </a:rPr>
                  <a:t>,</a:t>
                </a:r>
                <a:r>
                  <a:rPr lang="ko-KR" altLang="en-US" sz="1400" dirty="0">
                    <a:latin typeface="+mn-ea"/>
                  </a:rPr>
                  <a:t> 이는 관심 영역에 객체가 없는 경우를 판단하기 위해 사용됨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배경 클래스는 객체가 아닌 영역을 나타내며</a:t>
                </a:r>
                <a:r>
                  <a:rPr lang="en-US" altLang="ko-KR" sz="1400" dirty="0">
                    <a:latin typeface="+mn-ea"/>
                  </a:rPr>
                  <a:t>, </a:t>
                </a:r>
                <a:r>
                  <a:rPr lang="ko-KR" altLang="en-US" sz="1400" dirty="0">
                    <a:latin typeface="+mn-ea"/>
                  </a:rPr>
                  <a:t>학습 데이터에 포함되어 있어야 함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배경 클래스가 추가되면 객체를 감지할 때 와 배경을 구분할 대와 배경을 구분할 때 각 클래스에 대한 확률이 동시에 계산되며</a:t>
                </a:r>
                <a:r>
                  <a:rPr lang="en-US" altLang="ko-KR" sz="1400" dirty="0">
                    <a:latin typeface="+mn-ea"/>
                  </a:rPr>
                  <a:t>,</a:t>
                </a:r>
                <a:br>
                  <a:rPr lang="en-US" altLang="ko-KR" sz="1400" dirty="0">
                    <a:latin typeface="+mn-ea"/>
                  </a:rPr>
                </a:br>
                <a:r>
                  <a:rPr lang="ko-KR" altLang="en-US" sz="1400" dirty="0">
                    <a:latin typeface="+mn-ea"/>
                  </a:rPr>
                  <a:t>배경 클래스는 박스 회귀 손실 함수에 영향을 미치는 값이므로 </a:t>
                </a:r>
                <a:r>
                  <a:rPr lang="en-US" altLang="ko-KR" sz="1400" dirty="0">
                    <a:latin typeface="+mn-ea"/>
                  </a:rPr>
                  <a:t>0</a:t>
                </a:r>
                <a:r>
                  <a:rPr lang="ko-KR" altLang="en-US" sz="1400" dirty="0">
                    <a:latin typeface="+mn-ea"/>
                  </a:rPr>
                  <a:t>으로 설정함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분류 손실 함수에서 클래스가 배경 클래스라면 경계 상자를 계산할 필요가 없으므로 </a:t>
                </a:r>
                <a:br>
                  <a:rPr lang="en-US" altLang="ko-KR" sz="1400" dirty="0">
                    <a:latin typeface="+mn-ea"/>
                  </a:rPr>
                </a:br>
                <a:r>
                  <a:rPr lang="ko-KR" altLang="en-US" sz="1400" dirty="0">
                    <a:latin typeface="+mn-ea"/>
                  </a:rPr>
                  <a:t>박스 회귀 손실 함수에 </a:t>
                </a:r>
                <a:r>
                  <a:rPr lang="en-US" altLang="ko-KR" sz="1400" dirty="0">
                    <a:latin typeface="+mn-ea"/>
                  </a:rPr>
                  <a:t>0</a:t>
                </a:r>
                <a:r>
                  <a:rPr lang="ko-KR" altLang="en-US" sz="1400" dirty="0">
                    <a:latin typeface="+mn-ea"/>
                  </a:rPr>
                  <a:t>을 곱해 해당 클래스에 대한 박스 회귀 손실을 계산하지 않음</a:t>
                </a:r>
                <a:endParaRPr lang="en-US" altLang="ko-KR" sz="1400" dirty="0">
                  <a:latin typeface="+mn-ea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511B90A-801A-ED0E-7609-73CCDB577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380" y="1441715"/>
                <a:ext cx="10586424" cy="2729402"/>
              </a:xfrm>
              <a:prstGeom prst="rect">
                <a:avLst/>
              </a:prstGeom>
              <a:blipFill>
                <a:blip r:embed="rId3"/>
                <a:stretch>
                  <a:fillRect l="-1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그룹 4">
            <a:extLst>
              <a:ext uri="{FF2B5EF4-FFF2-40B4-BE49-F238E27FC236}">
                <a16:creationId xmlns:a16="http://schemas.microsoft.com/office/drawing/2014/main" id="{301889F9-5AF6-8A2F-AE37-1FE624871563}"/>
              </a:ext>
            </a:extLst>
          </p:cNvPr>
          <p:cNvGrpSpPr/>
          <p:nvPr/>
        </p:nvGrpSpPr>
        <p:grpSpPr>
          <a:xfrm>
            <a:off x="3442042" y="4186722"/>
            <a:ext cx="4494867" cy="531171"/>
            <a:chOff x="4277527" y="3151270"/>
            <a:chExt cx="4494867" cy="53117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4E734E89-12F6-F151-05FE-F1E0F46E29A7}"/>
                    </a:ext>
                  </a:extLst>
                </p:cNvPr>
                <p:cNvSpPr txBox="1"/>
                <p:nvPr/>
              </p:nvSpPr>
              <p:spPr>
                <a:xfrm>
                  <a:off x="4277527" y="3405186"/>
                  <a:ext cx="4494867" cy="2772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altLang="ko-KR" i="1" baseline="-25000">
                            <a:latin typeface="Cambria Math" panose="02040503050406030204" pitchFamily="18" charset="0"/>
                          </a:rPr>
                          <m:t>𝑐𝑙</m:t>
                        </m:r>
                        <m:r>
                          <a:rPr lang="en-US" altLang="ko-KR" i="1" baseline="-25000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pt-BR" altLang="ko-KR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l-GR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  <m:sSubSup>
                          <m:sSubSupPr>
                            <m:ctrlPr>
                              <a:rPr lang="ko-KR" altLang="en-US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  <m:func>
                          <m:func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ko-KR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US" altLang="ko-KR" b="0" i="1" baseline="-2500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e>
                        </m:func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1−</m:t>
                            </m:r>
                            <m:sSubSup>
                              <m:sSubSupPr>
                                <m:ctrlPr>
                                  <a:rPr lang="ko-KR" altLang="en-US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e>
                        </m:d>
                        <m:r>
                          <m:rPr>
                            <m:sty m:val="p"/>
                          </m:rPr>
                          <a:rPr lang="en-US" altLang="ko-KR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altLang="ko-KR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⁡(1−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altLang="ko-KR" i="1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baseline="-25000" dirty="0"/>
                </a:p>
              </p:txBody>
            </p:sp>
          </mc:Choice>
          <mc:Fallback xmlns="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4E734E89-12F6-F151-05FE-F1E0F46E29A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77527" y="3405186"/>
                  <a:ext cx="4494867" cy="277255"/>
                </a:xfrm>
                <a:prstGeom prst="rect">
                  <a:avLst/>
                </a:prstGeom>
                <a:blipFill>
                  <a:blip r:embed="rId4"/>
                  <a:stretch>
                    <a:fillRect b="-3478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0CC53FB-C231-A7DB-F267-F1F25637DC2E}"/>
                </a:ext>
              </a:extLst>
            </p:cNvPr>
            <p:cNvSpPr txBox="1"/>
            <p:nvPr/>
          </p:nvSpPr>
          <p:spPr>
            <a:xfrm>
              <a:off x="5980581" y="3151270"/>
              <a:ext cx="108876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/>
                <a:t>분류 손실 함수</a:t>
              </a:r>
              <a:endParaRPr lang="ko-KR" altLang="en-US" sz="1050" dirty="0"/>
            </a:p>
          </p:txBody>
        </p:sp>
      </p:grp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1DDFDF-6D14-40A2-18D6-173E07C22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16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37961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11788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학습 과정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511B90A-801A-ED0E-7609-73CCDB577609}"/>
                  </a:ext>
                </a:extLst>
              </p:cNvPr>
              <p:cNvSpPr txBox="1"/>
              <p:nvPr/>
            </p:nvSpPr>
            <p:spPr>
              <a:xfrm>
                <a:off x="492380" y="1441715"/>
                <a:ext cx="9149621" cy="10313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박스</a:t>
                </a:r>
                <a:r>
                  <a:rPr lang="en-US" altLang="ko-KR" sz="1400" dirty="0">
                    <a:latin typeface="+mn-ea"/>
                  </a:rPr>
                  <a:t> </a:t>
                </a:r>
                <a:r>
                  <a:rPr lang="ko-KR" altLang="en-US" sz="1400" dirty="0">
                    <a:latin typeface="+mn-ea"/>
                  </a:rPr>
                  <a:t>회귀 손실 회귀 함수는 클래스가 배경이 아닐 때만 수행하면 되므로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ko-KR" altLang="en-US" sz="14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ko-K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가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일 때 수행됨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sz="14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altLang="ko-KR" sz="1400" b="1" i="1" baseline="-2500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𝒊</m:t>
                    </m:r>
                    <m:r>
                      <a:rPr lang="en-US" altLang="ko-KR" sz="14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는 모델이 예측한 </a:t>
                </a:r>
                <a14:m>
                  <m:oMath xmlns:m="http://schemas.openxmlformats.org/officeDocument/2006/math">
                    <m:r>
                      <a:rPr lang="en-US" altLang="ko-KR" sz="140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140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 err="1">
                    <a:latin typeface="+mn-ea"/>
                  </a:rPr>
                  <a:t>번째</a:t>
                </a:r>
                <a:r>
                  <a:rPr lang="ko-KR" altLang="en-US" sz="1400" dirty="0">
                    <a:latin typeface="+mn-ea"/>
                  </a:rPr>
                  <a:t> 앵커 박스의 경계 상자 정보이며</a:t>
                </a:r>
                <a:r>
                  <a:rPr lang="en-US" altLang="ko-KR" sz="1400" dirty="0">
                    <a:latin typeface="+mn-ea"/>
                  </a:rPr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ko-KR" altLang="en-US" sz="14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  <m:sub>
                        <m:r>
                          <a:rPr lang="en-US" altLang="ko-KR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en-US" altLang="ko-KR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ko-K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는 </a:t>
                </a:r>
                <a14:m>
                  <m:oMath xmlns:m="http://schemas.openxmlformats.org/officeDocument/2006/math">
                    <m:r>
                      <a:rPr lang="en-US" altLang="ko-KR" sz="1400" i="1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ko-KR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번째 앵커 박스의 실제 값 경계 상자 정보를 나타냄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sz="14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altLang="ko-KR" sz="1400" b="1" i="1" baseline="-2500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𝒊</m:t>
                    </m:r>
                    <m:r>
                      <a:rPr lang="en-US" altLang="ko-KR" sz="1400" b="1" i="1" baseline="-2500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b="1" dirty="0">
                    <a:solidFill>
                      <a:schemeClr val="accent1"/>
                    </a:solidFill>
                    <a:latin typeface="+mn-ea"/>
                  </a:rPr>
                  <a:t>와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ko-KR" altLang="en-US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  <m:sub>
                        <m:r>
                          <a:rPr lang="en-US" altLang="ko-KR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en-US" altLang="ko-KR" sz="1400" b="1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ko-KR" sz="1400" b="1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b="1" dirty="0">
                    <a:solidFill>
                      <a:schemeClr val="accent1"/>
                    </a:solidFill>
                    <a:latin typeface="+mn-ea"/>
                  </a:rPr>
                  <a:t>는 경계 상자 정보를 의미</a:t>
                </a:r>
                <a:r>
                  <a:rPr lang="ko-KR" altLang="en-US" sz="1400" dirty="0">
                    <a:latin typeface="+mn-ea"/>
                  </a:rPr>
                  <a:t>하므로 </a:t>
                </a:r>
                <a14:m>
                  <m:oMath xmlns:m="http://schemas.openxmlformats.org/officeDocument/2006/math">
                    <m:r>
                      <a:rPr lang="en-US" altLang="ko-KR" sz="14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sz="140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ko-KR" sz="14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ko-KR" sz="140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ko-KR" sz="1400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ko-KR" sz="140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ko-KR" sz="1400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ko-KR" altLang="en-US" sz="1400" dirty="0">
                    <a:latin typeface="+mn-ea"/>
                  </a:rPr>
                  <a:t>의 정보를 포함함</a:t>
                </a:r>
                <a:endParaRPr lang="en-US" altLang="ko-KR" sz="1400" dirty="0">
                  <a:latin typeface="+mn-ea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511B90A-801A-ED0E-7609-73CCDB5776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380" y="1441715"/>
                <a:ext cx="9149621" cy="1031373"/>
              </a:xfrm>
              <a:prstGeom prst="rect">
                <a:avLst/>
              </a:prstGeom>
              <a:blipFill>
                <a:blip r:embed="rId3"/>
                <a:stretch>
                  <a:fillRect l="-133" b="-473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7A187A7-557E-7F37-F885-0194B77DE05D}"/>
              </a:ext>
            </a:extLst>
          </p:cNvPr>
          <p:cNvGrpSpPr/>
          <p:nvPr/>
        </p:nvGrpSpPr>
        <p:grpSpPr>
          <a:xfrm>
            <a:off x="3124785" y="2584688"/>
            <a:ext cx="4494867" cy="531171"/>
            <a:chOff x="4439430" y="3151270"/>
            <a:chExt cx="4494867" cy="53117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36538038-39D1-FB34-309B-B767FE203AD9}"/>
                    </a:ext>
                  </a:extLst>
                </p:cNvPr>
                <p:cNvSpPr txBox="1"/>
                <p:nvPr/>
              </p:nvSpPr>
              <p:spPr>
                <a:xfrm>
                  <a:off x="4439430" y="3405186"/>
                  <a:ext cx="4494867" cy="27725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altLang="ko-KR" i="1" baseline="-25000">
                            <a:latin typeface="Cambria Math" panose="02040503050406030204" pitchFamily="18" charset="0"/>
                          </a:rPr>
                          <m:t>𝑟𝑒</m:t>
                        </m:r>
                        <m:r>
                          <a:rPr lang="en-US" altLang="ko-KR" i="1" baseline="-25000" smtClean="0">
                            <a:latin typeface="Cambria Math" panose="02040503050406030204" pitchFamily="18" charset="0"/>
                          </a:rPr>
                          <m:t>𝑔</m:t>
                        </m:r>
                        <m:r>
                          <a:rPr lang="pt-BR" altLang="ko-KR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l-GR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  <m:sSubSup>
                          <m:sSubSupPr>
                            <m:ctrlPr>
                              <a:rPr lang="ko-KR" altLang="en-US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  <m:r>
                          <a:rPr lang="en-US" altLang="ko-KR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𝑠𝑚𝑜𝑜𝑡h</m:t>
                        </m:r>
                        <m:r>
                          <m:rPr>
                            <m:sty m:val="p"/>
                          </m:rPr>
                          <a:rPr lang="en-US" altLang="ko-KR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  <m:r>
                          <a:rPr lang="en-US" altLang="ko-KR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ko-KR" i="1" baseline="-25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lang="ko-KR" altLang="en-US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ko-KR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altLang="ko-KR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ko-KR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bSup>
                          </m:e>
                        </m:d>
                      </m:oMath>
                    </m:oMathPara>
                  </a14:m>
                  <a:endParaRPr lang="ko-KR" altLang="en-US" baseline="-25000" dirty="0"/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36538038-39D1-FB34-309B-B767FE203AD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39430" y="3405186"/>
                  <a:ext cx="4494867" cy="277255"/>
                </a:xfrm>
                <a:prstGeom prst="rect">
                  <a:avLst/>
                </a:prstGeom>
                <a:blipFill>
                  <a:blip r:embed="rId4"/>
                  <a:stretch>
                    <a:fillRect b="-2888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5C02D4D-C074-1E55-5A19-14AEA05EB231}"/>
                </a:ext>
              </a:extLst>
            </p:cNvPr>
            <p:cNvSpPr txBox="1"/>
            <p:nvPr/>
          </p:nvSpPr>
          <p:spPr>
            <a:xfrm>
              <a:off x="5980581" y="3151270"/>
              <a:ext cx="1412566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박스 회귀 손실 함수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C186AEE-9FD6-8800-C646-BABE0EC30AA5}"/>
                  </a:ext>
                </a:extLst>
              </p:cNvPr>
              <p:cNvSpPr txBox="1"/>
              <p:nvPr/>
            </p:nvSpPr>
            <p:spPr>
              <a:xfrm>
                <a:off x="492380" y="3227460"/>
                <a:ext cx="7281160" cy="3833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앵커박스 예측 값과 실제 값을 통해 계산된 값을 </a:t>
                </a:r>
                <a14:m>
                  <m:oMath xmlns:m="http://schemas.openxmlformats.org/officeDocument/2006/math">
                    <m:r>
                      <a:rPr lang="en-US" altLang="ko-KR" sz="1400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𝒔𝒎𝒐𝒐𝒕𝒉</m:t>
                    </m:r>
                    <m:r>
                      <a:rPr lang="en-US" altLang="ko-KR" sz="1400" b="1" i="1" baseline="-2500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𝐋𝟏</m:t>
                    </m:r>
                  </m:oMath>
                </a14:m>
                <a:r>
                  <a:rPr lang="en-US" altLang="ko-KR" sz="1400" b="1" dirty="0">
                    <a:solidFill>
                      <a:schemeClr val="accent1"/>
                    </a:solidFill>
                    <a:latin typeface="+mn-ea"/>
                  </a:rPr>
                  <a:t> </a:t>
                </a:r>
                <a:r>
                  <a:rPr lang="ko-KR" altLang="en-US" sz="1400" b="1" dirty="0">
                    <a:solidFill>
                      <a:schemeClr val="accent1"/>
                    </a:solidFill>
                    <a:latin typeface="+mn-ea"/>
                  </a:rPr>
                  <a:t>함수</a:t>
                </a:r>
                <a:r>
                  <a:rPr lang="ko-KR" altLang="en-US" sz="1400" dirty="0">
                    <a:latin typeface="+mn-ea"/>
                  </a:rPr>
                  <a:t>에 적용해 </a:t>
                </a:r>
                <a:r>
                  <a:rPr lang="ko-KR" altLang="en-US" sz="1400" dirty="0" err="1">
                    <a:latin typeface="+mn-ea"/>
                  </a:rPr>
                  <a:t>손실값을</a:t>
                </a:r>
                <a:r>
                  <a:rPr lang="ko-KR" altLang="en-US" sz="1400" dirty="0">
                    <a:latin typeface="+mn-ea"/>
                  </a:rPr>
                  <a:t> 계산함</a:t>
                </a:r>
                <a:endParaRPr lang="en-US" altLang="ko-KR" sz="1400" dirty="0">
                  <a:latin typeface="+mn-ea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C186AEE-9FD6-8800-C646-BABE0EC30A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380" y="3227460"/>
                <a:ext cx="7281160" cy="383310"/>
              </a:xfrm>
              <a:prstGeom prst="rect">
                <a:avLst/>
              </a:prstGeom>
              <a:blipFill>
                <a:blip r:embed="rId5"/>
                <a:stretch>
                  <a:fillRect l="-168" b="-1587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그룹 13">
            <a:extLst>
              <a:ext uri="{FF2B5EF4-FFF2-40B4-BE49-F238E27FC236}">
                <a16:creationId xmlns:a16="http://schemas.microsoft.com/office/drawing/2014/main" id="{93643BBD-ED4B-EE0C-B8D4-0863AD7E72A8}"/>
              </a:ext>
            </a:extLst>
          </p:cNvPr>
          <p:cNvGrpSpPr/>
          <p:nvPr/>
        </p:nvGrpSpPr>
        <p:grpSpPr>
          <a:xfrm>
            <a:off x="3646190" y="3654948"/>
            <a:ext cx="3452055" cy="710194"/>
            <a:chOff x="3789587" y="3722371"/>
            <a:chExt cx="3452055" cy="71019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9F8801E5-D662-81AA-8211-6C80436EB4BC}"/>
                    </a:ext>
                  </a:extLst>
                </p:cNvPr>
                <p:cNvSpPr txBox="1"/>
                <p:nvPr/>
              </p:nvSpPr>
              <p:spPr>
                <a:xfrm>
                  <a:off x="3789587" y="3722371"/>
                  <a:ext cx="2555206" cy="71019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𝑠𝑚𝑜𝑜𝑡h</m:t>
                        </m:r>
                        <m:r>
                          <m:rPr>
                            <m:sty m:val="p"/>
                          </m:rPr>
                          <a:rPr lang="en-US" altLang="ko-KR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  <m:r>
                          <a:rPr lang="en-US" altLang="ko-KR" baseline="-25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lang="en-US" altLang="ko-KR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  <m:d>
                          <m:dPr>
                            <m:begChr m:val="{"/>
                            <m:endChr m:val=""/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en-US" altLang="ko-KR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0.5</m:t>
                                </m:r>
                                <m:sSup>
                                  <m:sSup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altLang="ko-KR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−0.5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9F8801E5-D662-81AA-8211-6C80436EB4B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89587" y="3722371"/>
                  <a:ext cx="2555206" cy="71019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038130EC-7ACC-72C5-3212-512F9371F7EB}"/>
                    </a:ext>
                  </a:extLst>
                </p:cNvPr>
                <p:cNvSpPr txBox="1"/>
                <p:nvPr/>
              </p:nvSpPr>
              <p:spPr>
                <a:xfrm>
                  <a:off x="6344793" y="4108245"/>
                  <a:ext cx="896849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𝑜𝑡h𝑒𝑟𝑤𝑖𝑠𝑒</m:t>
                        </m:r>
                      </m:oMath>
                    </m:oMathPara>
                  </a14:m>
                  <a:endParaRPr lang="ko-KR" altLang="en-US" sz="1400" dirty="0"/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038130EC-7ACC-72C5-3212-512F9371F7E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44793" y="4108245"/>
                  <a:ext cx="896849" cy="215444"/>
                </a:xfrm>
                <a:prstGeom prst="rect">
                  <a:avLst/>
                </a:prstGeom>
                <a:blipFill>
                  <a:blip r:embed="rId7"/>
                  <a:stretch>
                    <a:fillRect l="-1361" r="-680" b="-5714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4CCD8BCC-974B-DF69-321B-7E595874BEFB}"/>
                    </a:ext>
                  </a:extLst>
                </p:cNvPr>
                <p:cNvSpPr txBox="1"/>
                <p:nvPr/>
              </p:nvSpPr>
              <p:spPr>
                <a:xfrm>
                  <a:off x="6344792" y="3807586"/>
                  <a:ext cx="877613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𝑖𝑓</m:t>
                        </m:r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: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ko-KR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1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ko-KR" sz="1400" b="0" i="1" smtClean="0">
                            <a:latin typeface="Cambria Math" panose="02040503050406030204" pitchFamily="18" charset="0"/>
                          </a:rPr>
                          <m:t>&lt;1</m:t>
                        </m:r>
                      </m:oMath>
                    </m:oMathPara>
                  </a14:m>
                  <a:endParaRPr lang="ko-KR" altLang="en-US" sz="1400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4CCD8BCC-974B-DF69-321B-7E595874BEF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44792" y="3807586"/>
                  <a:ext cx="877613" cy="215444"/>
                </a:xfrm>
                <a:prstGeom prst="rect">
                  <a:avLst/>
                </a:prstGeom>
                <a:blipFill>
                  <a:blip r:embed="rId8"/>
                  <a:stretch>
                    <a:fillRect l="-3472" r="-1389" b="-3142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50DFE6C-AB7C-3590-6D35-AC4856813DDD}"/>
                  </a:ext>
                </a:extLst>
              </p:cNvPr>
              <p:cNvSpPr txBox="1"/>
              <p:nvPr/>
            </p:nvSpPr>
            <p:spPr>
              <a:xfrm>
                <a:off x="492380" y="4341481"/>
                <a:ext cx="11707051" cy="20002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sz="1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altLang="ko-KR" sz="1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𝑚𝑜𝑜𝑡h</m:t>
                    </m:r>
                    <m:r>
                      <m:rPr>
                        <m:sty m:val="p"/>
                      </m:rPr>
                      <a:rPr lang="en-US" altLang="ko-KR" sz="1400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  <m:r>
                      <a:rPr lang="en-US" altLang="ko-KR" sz="1400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ko-KR" sz="1400" dirty="0">
                    <a:latin typeface="+mn-ea"/>
                  </a:rPr>
                  <a:t> </a:t>
                </a:r>
                <a:r>
                  <a:rPr lang="ko-KR" altLang="en-US" sz="1400" dirty="0">
                    <a:latin typeface="+mn-ea"/>
                  </a:rPr>
                  <a:t>함수는 </a:t>
                </a:r>
                <a:r>
                  <a:rPr lang="en-US" altLang="ko-KR" sz="1400" dirty="0">
                    <a:latin typeface="+mn-ea"/>
                  </a:rPr>
                  <a:t>L1 </a:t>
                </a:r>
                <a:r>
                  <a:rPr lang="ko-KR" altLang="en-US" sz="1400" dirty="0">
                    <a:latin typeface="+mn-ea"/>
                  </a:rPr>
                  <a:t>함수에 조건을 추가해 만든 함수임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이 함수는 </a:t>
                </a:r>
                <a:r>
                  <a:rPr lang="ko-KR" altLang="en-US" sz="1400" dirty="0" err="1">
                    <a:latin typeface="+mn-ea"/>
                  </a:rPr>
                  <a:t>입력값이</a:t>
                </a:r>
                <a:r>
                  <a:rPr lang="ko-KR" altLang="en-US" sz="1400" dirty="0">
                    <a:latin typeface="+mn-ea"/>
                  </a:rPr>
                  <a:t> 절댓값이 </a:t>
                </a:r>
                <a:r>
                  <a:rPr lang="en-US" altLang="ko-KR" sz="1400" dirty="0">
                    <a:latin typeface="+mn-ea"/>
                  </a:rPr>
                  <a:t>1</a:t>
                </a:r>
                <a:r>
                  <a:rPr lang="ko-KR" altLang="en-US" sz="1400" dirty="0">
                    <a:latin typeface="+mn-ea"/>
                  </a:rPr>
                  <a:t>보다 작은 경우 </a:t>
                </a:r>
                <a:r>
                  <a:rPr lang="en-US" altLang="ko-KR" sz="1400" dirty="0">
                    <a:latin typeface="+mn-ea"/>
                  </a:rPr>
                  <a:t>L2 </a:t>
                </a:r>
                <a:r>
                  <a:rPr lang="ko-KR" altLang="en-US" sz="1400" dirty="0">
                    <a:latin typeface="+mn-ea"/>
                  </a:rPr>
                  <a:t>손실 함수를 적용하고 절댓값이 </a:t>
                </a:r>
                <a:r>
                  <a:rPr lang="en-US" altLang="ko-KR" sz="1400" dirty="0">
                    <a:latin typeface="+mn-ea"/>
                  </a:rPr>
                  <a:t>1</a:t>
                </a:r>
                <a:r>
                  <a:rPr lang="ko-KR" altLang="en-US" sz="1400" dirty="0">
                    <a:latin typeface="+mn-ea"/>
                  </a:rPr>
                  <a:t>보다 큰 경우 </a:t>
                </a:r>
                <a:r>
                  <a:rPr lang="en-US" altLang="ko-KR" sz="1400" dirty="0">
                    <a:latin typeface="+mn-ea"/>
                  </a:rPr>
                  <a:t>L1 </a:t>
                </a:r>
                <a:r>
                  <a:rPr lang="ko-KR" altLang="en-US" sz="1400" dirty="0">
                    <a:latin typeface="+mn-ea"/>
                  </a:rPr>
                  <a:t>손실 함수를 적용함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1400" dirty="0">
                    <a:latin typeface="+mn-ea"/>
                  </a:rPr>
                  <a:t>L2  </a:t>
                </a:r>
                <a:r>
                  <a:rPr lang="ko-KR" altLang="en-US" sz="1400" dirty="0">
                    <a:latin typeface="+mn-ea"/>
                  </a:rPr>
                  <a:t>손실 함수는 큰 값에 대해 손실이 지나치게 커지는 문제가 있으며</a:t>
                </a:r>
                <a:r>
                  <a:rPr lang="en-US" altLang="ko-KR" sz="1400" dirty="0">
                    <a:latin typeface="+mn-ea"/>
                  </a:rPr>
                  <a:t>, L1 </a:t>
                </a:r>
                <a:r>
                  <a:rPr lang="ko-KR" altLang="en-US" sz="1400" dirty="0">
                    <a:latin typeface="+mn-ea"/>
                  </a:rPr>
                  <a:t>손실 함수는 미분 값이 계산되지 않는 지점이 있어 역전파가 불가능 할 수 있음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ko-KR" altLang="en-US" sz="1400" dirty="0">
                    <a:latin typeface="+mn-ea"/>
                  </a:rPr>
                  <a:t>이러한 단점을 보완하기 만들어진 함수가 </a:t>
                </a:r>
                <a14:m>
                  <m:oMath xmlns:m="http://schemas.openxmlformats.org/officeDocument/2006/math">
                    <m:r>
                      <a:rPr lang="en-US" altLang="ko-KR" sz="1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altLang="ko-KR" sz="1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𝑚𝑜𝑜𝑡h</m:t>
                    </m:r>
                    <m:r>
                      <m:rPr>
                        <m:sty m:val="p"/>
                      </m:rPr>
                      <a:rPr lang="en-US" altLang="ko-KR" sz="1400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  <m:r>
                      <a:rPr lang="en-US" altLang="ko-KR" sz="1400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ko-KR" sz="1400" dirty="0">
                    <a:latin typeface="+mn-ea"/>
                  </a:rPr>
                  <a:t> </a:t>
                </a:r>
                <a:r>
                  <a:rPr lang="ko-KR" altLang="en-US" sz="1400" dirty="0">
                    <a:latin typeface="+mn-ea"/>
                  </a:rPr>
                  <a:t>함수 임</a:t>
                </a:r>
                <a:endParaRPr lang="en-US" altLang="ko-KR" sz="1400" dirty="0">
                  <a:latin typeface="+mn-ea"/>
                </a:endParaRPr>
              </a:p>
              <a:p>
                <a:pPr marL="342900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1400" dirty="0">
                    <a:latin typeface="+mn-ea"/>
                  </a:rPr>
                  <a:t>Faster R-CNN</a:t>
                </a:r>
                <a:r>
                  <a:rPr lang="ko-KR" altLang="en-US" sz="1400" dirty="0">
                    <a:latin typeface="+mn-ea"/>
                  </a:rPr>
                  <a:t>의 박스 회귀 손실 함수는 </a:t>
                </a:r>
                <a14:m>
                  <m:oMath xmlns:m="http://schemas.openxmlformats.org/officeDocument/2006/math">
                    <m:r>
                      <a:rPr lang="en-US" altLang="ko-KR" sz="1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US" altLang="ko-KR" sz="1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𝑚𝑜𝑜𝑡h</m:t>
                    </m:r>
                    <m:r>
                      <m:rPr>
                        <m:sty m:val="p"/>
                      </m:rPr>
                      <a:rPr lang="en-US" altLang="ko-KR" sz="1400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  <m:r>
                      <a:rPr lang="en-US" altLang="ko-KR" sz="1400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altLang="ko-KR" sz="1400" dirty="0">
                    <a:latin typeface="+mn-ea"/>
                  </a:rPr>
                  <a:t>  </a:t>
                </a:r>
                <a:r>
                  <a:rPr lang="ko-KR" altLang="en-US" sz="1400" dirty="0">
                    <a:latin typeface="+mn-ea"/>
                  </a:rPr>
                  <a:t>함수를 사용해 관심 영역 조정 시 손실이 지나치게 커지는 문제를 완화하고</a:t>
                </a:r>
                <a:br>
                  <a:rPr lang="en-US" altLang="ko-KR" sz="1400" dirty="0">
                    <a:latin typeface="+mn-ea"/>
                  </a:rPr>
                </a:br>
                <a:r>
                  <a:rPr lang="ko-KR" altLang="en-US" sz="1400" dirty="0">
                    <a:latin typeface="+mn-ea"/>
                  </a:rPr>
                  <a:t>어디서든 정의되므로 역전파가 원활하게 이루질 수 있음</a:t>
                </a:r>
                <a:endParaRPr lang="en-US" altLang="ko-KR" sz="1400" dirty="0">
                  <a:latin typeface="+mn-ea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50DFE6C-AB7C-3590-6D35-AC4856813D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380" y="4341481"/>
                <a:ext cx="11707051" cy="2000228"/>
              </a:xfrm>
              <a:prstGeom prst="rect">
                <a:avLst/>
              </a:prstGeom>
              <a:blipFill>
                <a:blip r:embed="rId9"/>
                <a:stretch>
                  <a:fillRect l="-104" b="-243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729C4B02-D843-2188-007F-F4DCAF2CC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17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165845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실습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742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모델실습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1726287" cy="26465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MS COCO(Microsoft Common Object in Context) </a:t>
            </a:r>
            <a:r>
              <a:rPr lang="ko-KR" altLang="en-US" sz="1400" dirty="0">
                <a:latin typeface="+mn-ea"/>
              </a:rPr>
              <a:t>데이터세트를 활용해 </a:t>
            </a:r>
            <a:r>
              <a:rPr lang="en-US" altLang="ko-KR" sz="1400" dirty="0">
                <a:latin typeface="+mn-ea"/>
              </a:rPr>
              <a:t>Faster R-CNN </a:t>
            </a:r>
            <a:r>
              <a:rPr lang="ko-KR" altLang="en-US" sz="1400" dirty="0">
                <a:latin typeface="+mn-ea"/>
              </a:rPr>
              <a:t>모델을 미세 조정해 이미지를 분류해 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MS COCO </a:t>
            </a:r>
            <a:r>
              <a:rPr lang="ko-KR" altLang="en-US" sz="1400" dirty="0">
                <a:latin typeface="+mn-ea"/>
              </a:rPr>
              <a:t>데이터세트는 경계 상자 탐지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객체 분할 및 캡션을 생성을 위한 데이터를 제공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데이터세트에는 약 </a:t>
            </a:r>
            <a:r>
              <a:rPr lang="en-US" altLang="ko-KR" sz="1400" dirty="0">
                <a:latin typeface="+mn-ea"/>
              </a:rPr>
              <a:t>328,000</a:t>
            </a:r>
            <a:r>
              <a:rPr lang="ko-KR" altLang="en-US" sz="1400" dirty="0">
                <a:latin typeface="+mn-ea"/>
              </a:rPr>
              <a:t>장의 이미지와 약</a:t>
            </a:r>
            <a:r>
              <a:rPr lang="en-US" altLang="ko-KR" sz="1400" dirty="0">
                <a:latin typeface="+mn-ea"/>
              </a:rPr>
              <a:t>2,500</a:t>
            </a:r>
            <a:r>
              <a:rPr lang="ko-KR" altLang="en-US" sz="1400" dirty="0">
                <a:latin typeface="+mn-ea"/>
              </a:rPr>
              <a:t>만 개의 레이블링을 제공하며 </a:t>
            </a:r>
            <a:r>
              <a:rPr lang="en-US" altLang="ko-KR" sz="1400" dirty="0">
                <a:latin typeface="+mn-ea"/>
              </a:rPr>
              <a:t>80</a:t>
            </a:r>
            <a:r>
              <a:rPr lang="ko-KR" altLang="en-US" sz="1400" dirty="0">
                <a:latin typeface="+mn-ea"/>
              </a:rPr>
              <a:t>개의 클래스로 이루어짐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MS COCO </a:t>
            </a:r>
            <a:r>
              <a:rPr lang="ko-KR" altLang="en-US" sz="1400" dirty="0">
                <a:latin typeface="+mn-ea"/>
              </a:rPr>
              <a:t>데이터세트는 경계 상자 탐지 및 객체 분할을 위한 정보를 제공함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모델 학습을 위한 데이터 주석 정보는 </a:t>
            </a:r>
            <a:r>
              <a:rPr lang="en-US" altLang="ko-KR" sz="1400" dirty="0" err="1">
                <a:latin typeface="+mn-ea"/>
              </a:rPr>
              <a:t>annotatins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디렉토리로 제공함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데이터 주석 파일은 </a:t>
            </a:r>
            <a:r>
              <a:rPr lang="en-US" altLang="ko-KR" sz="1400" dirty="0">
                <a:latin typeface="+mn-ea"/>
              </a:rPr>
              <a:t>JSON </a:t>
            </a:r>
            <a:r>
              <a:rPr lang="ko-KR" altLang="en-US" sz="1400" dirty="0">
                <a:latin typeface="+mn-ea"/>
              </a:rPr>
              <a:t>형식으로 제공되며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정보</a:t>
            </a:r>
            <a:r>
              <a:rPr lang="en-US" altLang="ko-KR" sz="1400" dirty="0">
                <a:latin typeface="+mn-ea"/>
              </a:rPr>
              <a:t>(info), </a:t>
            </a:r>
            <a:r>
              <a:rPr lang="ko-KR" altLang="en-US" sz="1400" dirty="0">
                <a:latin typeface="+mn-ea"/>
              </a:rPr>
              <a:t>라이선스</a:t>
            </a:r>
            <a:r>
              <a:rPr lang="en-US" altLang="ko-KR" sz="1400" dirty="0">
                <a:latin typeface="+mn-ea"/>
              </a:rPr>
              <a:t>(licenses), </a:t>
            </a:r>
            <a:r>
              <a:rPr lang="ko-KR" altLang="en-US" sz="1400" dirty="0">
                <a:latin typeface="+mn-ea"/>
              </a:rPr>
              <a:t>카테고리</a:t>
            </a:r>
            <a:r>
              <a:rPr lang="en-US" altLang="ko-KR" sz="1400" dirty="0">
                <a:latin typeface="+mn-ea"/>
              </a:rPr>
              <a:t>(categories),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이미지</a:t>
            </a:r>
            <a:r>
              <a:rPr lang="en-US" altLang="ko-KR" sz="1400" dirty="0">
                <a:latin typeface="+mn-ea"/>
              </a:rPr>
              <a:t>(images), </a:t>
            </a:r>
            <a:r>
              <a:rPr lang="ko-KR" altLang="en-US" sz="1400" dirty="0" err="1">
                <a:latin typeface="+mn-ea"/>
              </a:rPr>
              <a:t>어노테이션</a:t>
            </a:r>
            <a:r>
              <a:rPr lang="en-US" altLang="ko-KR" sz="1400" dirty="0">
                <a:latin typeface="+mn-ea"/>
              </a:rPr>
              <a:t>(annotations)</a:t>
            </a:r>
            <a:r>
              <a:rPr lang="ko-KR" altLang="en-US" sz="1400" dirty="0">
                <a:latin typeface="+mn-ea"/>
              </a:rPr>
              <a:t>정보가 포함돼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이미지 정보 중 라이선스</a:t>
            </a:r>
            <a:r>
              <a:rPr lang="en-US" altLang="ko-KR" sz="1400" dirty="0">
                <a:latin typeface="+mn-ea"/>
              </a:rPr>
              <a:t>(license)</a:t>
            </a:r>
            <a:r>
              <a:rPr lang="ko-KR" altLang="en-US" sz="1400" dirty="0">
                <a:latin typeface="+mn-ea"/>
              </a:rPr>
              <a:t>는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이미지가 어떠한 라이선스를 사용하는지 의미하는 라이선스</a:t>
            </a:r>
            <a:r>
              <a:rPr lang="en-US" altLang="ko-KR" sz="1400" dirty="0">
                <a:latin typeface="+mn-ea"/>
              </a:rPr>
              <a:t>ID</a:t>
            </a:r>
            <a:r>
              <a:rPr lang="ko-KR" altLang="en-US" sz="1400" dirty="0">
                <a:latin typeface="+mn-ea"/>
              </a:rPr>
              <a:t>가 포함돼 있으며 이미지</a:t>
            </a:r>
            <a:r>
              <a:rPr lang="en-US" altLang="ko-KR" sz="1400" dirty="0">
                <a:latin typeface="+mn-ea"/>
              </a:rPr>
              <a:t> URL</a:t>
            </a:r>
            <a:r>
              <a:rPr lang="ko-KR" altLang="en-US" sz="1400" dirty="0">
                <a:latin typeface="+mn-ea"/>
              </a:rPr>
              <a:t>과 파일 이름을 제공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65AB9E-20AE-90A7-8622-5AD96455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18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8661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3092513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데이터세트 클래스 선언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742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모델실습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4654150"/>
            <a:ext cx="11381642" cy="16770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annotations </a:t>
            </a:r>
            <a:r>
              <a:rPr lang="ko-KR" altLang="en-US" sz="1400" dirty="0">
                <a:latin typeface="+mn-ea"/>
              </a:rPr>
              <a:t>변수는 </a:t>
            </a:r>
            <a:r>
              <a:rPr lang="en-US" altLang="ko-KR" sz="1400" dirty="0">
                <a:latin typeface="+mn-ea"/>
              </a:rPr>
              <a:t>annotations </a:t>
            </a:r>
            <a:r>
              <a:rPr lang="ko-KR" altLang="en-US" sz="1400" dirty="0">
                <a:latin typeface="+mn-ea"/>
              </a:rPr>
              <a:t>디렉토리에 있는 </a:t>
            </a:r>
            <a:r>
              <a:rPr lang="en-US" altLang="ko-KR" sz="1400" dirty="0">
                <a:latin typeface="+mn-ea"/>
              </a:rPr>
              <a:t>annotations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JSON </a:t>
            </a:r>
            <a:r>
              <a:rPr lang="ko-KR" altLang="en-US" sz="1400" dirty="0">
                <a:latin typeface="+mn-ea"/>
              </a:rPr>
              <a:t>파일 경로를 설정하고 </a:t>
            </a:r>
            <a:r>
              <a:rPr lang="en-US" altLang="ko-KR" sz="1400" dirty="0" err="1">
                <a:latin typeface="+mn-ea"/>
              </a:rPr>
              <a:t>pycocotools.coco.COCO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클래스에 입력함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self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.coco</a:t>
            </a:r>
            <a:r>
              <a:rPr lang="ko-KR" altLang="en-US" sz="1400" dirty="0">
                <a:latin typeface="+mn-ea"/>
              </a:rPr>
              <a:t> 인스턴스를 활용해 </a:t>
            </a:r>
            <a:r>
              <a:rPr lang="en-US" altLang="ko-KR" sz="1400" dirty="0">
                <a:latin typeface="+mn-ea"/>
              </a:rPr>
              <a:t>annotations</a:t>
            </a:r>
            <a:r>
              <a:rPr lang="ko-KR" altLang="en-US" sz="1400" dirty="0">
                <a:latin typeface="+mn-ea"/>
              </a:rPr>
              <a:t> 정보를 불러오기 전에 학습에 사용되는 카테고리 정보를 불러옴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_</a:t>
            </a:r>
            <a:r>
              <a:rPr lang="en-US" altLang="ko-KR" sz="1400" dirty="0" err="1">
                <a:latin typeface="+mn-ea"/>
              </a:rPr>
              <a:t>get_categories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메서드는 </a:t>
            </a:r>
            <a:r>
              <a:rPr lang="en-US" altLang="ko-KR" sz="1400" dirty="0" err="1">
                <a:latin typeface="+mn-ea"/>
              </a:rPr>
              <a:t>self.coco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인스턴스의 </a:t>
            </a:r>
            <a:r>
              <a:rPr lang="en-US" altLang="ko-KR" sz="1400" dirty="0">
                <a:latin typeface="+mn-ea"/>
              </a:rPr>
              <a:t>cats </a:t>
            </a:r>
            <a:r>
              <a:rPr lang="ko-KR" altLang="en-US" sz="1400" dirty="0">
                <a:latin typeface="+mn-ea"/>
              </a:rPr>
              <a:t>속성에서 카테고리 정보를 불러올 수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cats</a:t>
            </a:r>
            <a:r>
              <a:rPr lang="ko-KR" altLang="en-US" sz="1400" dirty="0">
                <a:latin typeface="+mn-ea"/>
              </a:rPr>
              <a:t> 속성은 </a:t>
            </a:r>
            <a:r>
              <a:rPr lang="ko-KR" altLang="en-US" sz="1400" dirty="0" err="1">
                <a:latin typeface="+mn-ea"/>
              </a:rPr>
              <a:t>딕셔너리</a:t>
            </a:r>
            <a:r>
              <a:rPr lang="ko-KR" altLang="en-US" sz="1400" dirty="0">
                <a:latin typeface="+mn-ea"/>
              </a:rPr>
              <a:t> 구조를 가지며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상위 카테고리</a:t>
            </a:r>
            <a:r>
              <a:rPr lang="en-US" altLang="ko-KR" sz="1400" dirty="0">
                <a:latin typeface="+mn-ea"/>
              </a:rPr>
              <a:t>, id,</a:t>
            </a:r>
            <a:r>
              <a:rPr lang="ko-KR" altLang="en-US" sz="1400" dirty="0">
                <a:latin typeface="+mn-ea"/>
              </a:rPr>
              <a:t> 이름 정보를 포함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categories </a:t>
            </a:r>
            <a:r>
              <a:rPr lang="ko-KR" altLang="en-US" sz="1400" dirty="0">
                <a:latin typeface="+mn-ea"/>
              </a:rPr>
              <a:t>변수는 모델 추론 시 카테고리 정보를 확인하기 위해 사용</a:t>
            </a:r>
            <a:r>
              <a:rPr lang="en-US" altLang="ko-KR" sz="1400" dirty="0">
                <a:latin typeface="+mn-ea"/>
              </a:rPr>
              <a:t>, categories </a:t>
            </a:r>
            <a:r>
              <a:rPr lang="ko-KR" altLang="en-US" sz="1400" dirty="0">
                <a:latin typeface="+mn-ea"/>
              </a:rPr>
              <a:t>변수는 </a:t>
            </a:r>
            <a:r>
              <a:rPr lang="en-US" altLang="ko-KR" sz="1400" dirty="0">
                <a:latin typeface="+mn-ea"/>
              </a:rPr>
              <a:t>0 </a:t>
            </a:r>
            <a:r>
              <a:rPr lang="ko-KR" altLang="en-US" sz="1400" dirty="0">
                <a:latin typeface="+mn-ea"/>
              </a:rPr>
              <a:t>키는 배경을 의미함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44157F-93D3-FF5B-5C3B-C566E3322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14" y="1409222"/>
            <a:ext cx="4392441" cy="329137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7975AB4-C6E7-9BA3-A419-AB155EB26304}"/>
              </a:ext>
            </a:extLst>
          </p:cNvPr>
          <p:cNvSpPr/>
          <p:nvPr/>
        </p:nvSpPr>
        <p:spPr>
          <a:xfrm>
            <a:off x="980574" y="2848237"/>
            <a:ext cx="3868152" cy="1206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26B5BFD-85C5-23D8-F9E1-D0BCC5A04C1D}"/>
              </a:ext>
            </a:extLst>
          </p:cNvPr>
          <p:cNvSpPr/>
          <p:nvPr/>
        </p:nvSpPr>
        <p:spPr>
          <a:xfrm>
            <a:off x="980574" y="3111500"/>
            <a:ext cx="1445126" cy="1206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8AE046C-B94A-2769-9AD1-902FA5604E06}"/>
              </a:ext>
            </a:extLst>
          </p:cNvPr>
          <p:cNvSpPr/>
          <p:nvPr/>
        </p:nvSpPr>
        <p:spPr>
          <a:xfrm>
            <a:off x="825500" y="4000500"/>
            <a:ext cx="2616200" cy="6536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9ED5CA2F-E9BD-CFBE-6327-A06304C9F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19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03523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객체 탐지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8969122" cy="20002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객체 탐지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Object Detection</a:t>
            </a:r>
            <a:r>
              <a:rPr lang="ko-KR" altLang="en-US" sz="1400" dirty="0">
                <a:latin typeface="+mn-ea"/>
              </a:rPr>
              <a:t>란 이미지나 영상에서 특정 객체</a:t>
            </a:r>
            <a:r>
              <a:rPr lang="en-US" altLang="ko-KR" sz="1400" baseline="30000" dirty="0">
                <a:latin typeface="+mn-ea"/>
              </a:rPr>
              <a:t>Object</a:t>
            </a:r>
            <a:r>
              <a:rPr lang="ko-KR" altLang="en-US" sz="1400" dirty="0">
                <a:latin typeface="+mn-ea"/>
              </a:rPr>
              <a:t>를 탐지하고 영역을 인식하는 컴퓨터 비전 기술이며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객체 탐지는 크게 물체의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분류 작업</a:t>
            </a:r>
            <a:r>
              <a:rPr lang="ko-KR" altLang="en-US" sz="1400" dirty="0">
                <a:latin typeface="+mn-ea"/>
              </a:rPr>
              <a:t>과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지역화 작업</a:t>
            </a:r>
            <a:r>
              <a:rPr lang="ko-KR" altLang="en-US" sz="1400" dirty="0">
                <a:latin typeface="+mn-ea"/>
              </a:rPr>
              <a:t>으로 나눌 수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분류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Classification</a:t>
            </a:r>
            <a:r>
              <a:rPr lang="ko-KR" altLang="en-US" sz="1400" dirty="0">
                <a:latin typeface="+mn-ea"/>
              </a:rPr>
              <a:t>는 이미지에서 물체가 어떤 종류인지를 분류하는 작업을 의미하며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이미지 분류 작업과 동일하게 각각의 클래스에 대한 </a:t>
            </a:r>
            <a:r>
              <a:rPr lang="ko-KR" altLang="en-US" sz="1400" dirty="0" err="1">
                <a:latin typeface="+mn-ea"/>
              </a:rPr>
              <a:t>확률값을</a:t>
            </a:r>
            <a:r>
              <a:rPr lang="ko-KR" altLang="en-US" sz="1400" dirty="0">
                <a:latin typeface="+mn-ea"/>
              </a:rPr>
              <a:t> 분석함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지역화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Localization</a:t>
            </a:r>
            <a:r>
              <a:rPr lang="ko-KR" altLang="en-US" sz="1400" dirty="0">
                <a:latin typeface="+mn-ea"/>
              </a:rPr>
              <a:t>는 이미지에서 물체의 위치를 파악하는 작업을 의미하며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이미지에서 물체가 위치한 영역을 찾아 해당 영역의 </a:t>
            </a:r>
            <a:r>
              <a:rPr lang="ko-KR" altLang="en-US" sz="1400" dirty="0" err="1">
                <a:latin typeface="+mn-ea"/>
              </a:rPr>
              <a:t>좌푯값을</a:t>
            </a:r>
            <a:r>
              <a:rPr lang="ko-KR" altLang="en-US" sz="1400" dirty="0">
                <a:latin typeface="+mn-ea"/>
              </a:rPr>
              <a:t> 예측함</a:t>
            </a:r>
            <a:endParaRPr lang="en-US" altLang="ko-KR" sz="1400" dirty="0">
              <a:latin typeface="+mn-ea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6187AF8-9A4D-67CA-DAF5-3C19FD329B85}"/>
              </a:ext>
            </a:extLst>
          </p:cNvPr>
          <p:cNvGrpSpPr/>
          <p:nvPr/>
        </p:nvGrpSpPr>
        <p:grpSpPr>
          <a:xfrm>
            <a:off x="2202655" y="3521199"/>
            <a:ext cx="7786690" cy="2906216"/>
            <a:chOff x="2202655" y="3521199"/>
            <a:chExt cx="7786690" cy="290621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363A07A-099E-C8F1-2467-83A8E76EAF66}"/>
                </a:ext>
              </a:extLst>
            </p:cNvPr>
            <p:cNvGrpSpPr/>
            <p:nvPr/>
          </p:nvGrpSpPr>
          <p:grpSpPr>
            <a:xfrm>
              <a:off x="2202655" y="3941117"/>
              <a:ext cx="7786690" cy="2486298"/>
              <a:chOff x="2202656" y="3719661"/>
              <a:chExt cx="7786690" cy="2486298"/>
            </a:xfrm>
          </p:grpSpPr>
          <p:pic>
            <p:nvPicPr>
              <p:cNvPr id="1026" name="Picture 2" descr="메에!'하면 냥이가 온다고?…고양이 언어 화제">
                <a:extLst>
                  <a:ext uri="{FF2B5EF4-FFF2-40B4-BE49-F238E27FC236}">
                    <a16:creationId xmlns:a16="http://schemas.microsoft.com/office/drawing/2014/main" id="{8B0B37D6-B309-FB32-4196-4928702DBB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2656" y="3719661"/>
                <a:ext cx="3598069" cy="20239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" name="Picture 2" descr="메에!'하면 냥이가 온다고?…고양이 언어 화제">
                <a:extLst>
                  <a:ext uri="{FF2B5EF4-FFF2-40B4-BE49-F238E27FC236}">
                    <a16:creationId xmlns:a16="http://schemas.microsoft.com/office/drawing/2014/main" id="{27F660F6-D32C-7ED3-0B85-F0C74EA2F7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91277" y="3719661"/>
                <a:ext cx="3598069" cy="20239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33B878E-8FF5-FBB4-8A8F-4C293594F795}"/>
                  </a:ext>
                </a:extLst>
              </p:cNvPr>
              <p:cNvSpPr txBox="1"/>
              <p:nvPr/>
            </p:nvSpPr>
            <p:spPr>
              <a:xfrm>
                <a:off x="3736232" y="5836627"/>
                <a:ext cx="53091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CAT</a:t>
                </a:r>
                <a:endParaRPr lang="ko-KR" altLang="en-US" dirty="0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845A7DE-00D1-BDBF-0543-1B30AE468B64}"/>
                  </a:ext>
                </a:extLst>
              </p:cNvPr>
              <p:cNvSpPr txBox="1"/>
              <p:nvPr/>
            </p:nvSpPr>
            <p:spPr>
              <a:xfrm>
                <a:off x="7924855" y="5836627"/>
                <a:ext cx="53091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CAT</a:t>
                </a:r>
                <a:endParaRPr lang="ko-KR" altLang="en-US" dirty="0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4B9A97-2473-C722-D346-24A63CADD00C}"/>
                </a:ext>
              </a:extLst>
            </p:cNvPr>
            <p:cNvSpPr txBox="1"/>
            <p:nvPr/>
          </p:nvSpPr>
          <p:spPr>
            <a:xfrm>
              <a:off x="3101441" y="3525259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Classification</a:t>
              </a:r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C815C3A-A197-78E0-E960-454132F957C2}"/>
                </a:ext>
              </a:extLst>
            </p:cNvPr>
            <p:cNvSpPr txBox="1"/>
            <p:nvPr/>
          </p:nvSpPr>
          <p:spPr>
            <a:xfrm>
              <a:off x="6424442" y="3521199"/>
              <a:ext cx="35317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Classification + Localization</a:t>
              </a:r>
              <a:endParaRPr lang="ko-KR" altLang="en-US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6FFAF66-1DA4-787D-DEE5-5A63CCE23FB6}"/>
                </a:ext>
              </a:extLst>
            </p:cNvPr>
            <p:cNvSpPr/>
            <p:nvPr/>
          </p:nvSpPr>
          <p:spPr>
            <a:xfrm>
              <a:off x="7386638" y="3983583"/>
              <a:ext cx="1871662" cy="191001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BC30E614-890E-D73F-804A-10BBD9110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03103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364394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COCO </a:t>
            </a:r>
            <a:r>
              <a:rPr lang="ko-KR" altLang="en-US" sz="2000" dirty="0">
                <a:latin typeface="+mj-ea"/>
                <a:ea typeface="+mj-ea"/>
              </a:rPr>
              <a:t>데이터세트 불러오기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742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모델실습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1673388" cy="16770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self.coco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인스턴스의 </a:t>
            </a:r>
            <a:r>
              <a:rPr lang="en-US" altLang="ko-KR" sz="1400" dirty="0" err="1">
                <a:latin typeface="+mn-ea"/>
              </a:rPr>
              <a:t>imgs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속성은 </a:t>
            </a:r>
            <a:r>
              <a:rPr lang="en-US" altLang="ko-KR" sz="1400" dirty="0">
                <a:latin typeface="+mn-ea"/>
              </a:rPr>
              <a:t>annotations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JSON </a:t>
            </a:r>
            <a:r>
              <a:rPr lang="ko-KR" altLang="en-US" sz="1400" dirty="0">
                <a:latin typeface="+mn-ea"/>
              </a:rPr>
              <a:t>파일의 이미지 정보를 순차적으로 반환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annotations </a:t>
            </a:r>
            <a:r>
              <a:rPr lang="ko-KR" altLang="en-US" sz="1400" dirty="0">
                <a:latin typeface="+mn-ea"/>
              </a:rPr>
              <a:t>정보는 이미지 </a:t>
            </a:r>
            <a:r>
              <a:rPr lang="en-US" altLang="ko-KR" sz="1400" dirty="0">
                <a:latin typeface="+mn-ea"/>
              </a:rPr>
              <a:t>ID</a:t>
            </a:r>
            <a:r>
              <a:rPr lang="ko-KR" altLang="en-US" sz="1400" dirty="0">
                <a:latin typeface="+mn-ea"/>
              </a:rPr>
              <a:t>와 </a:t>
            </a:r>
            <a:r>
              <a:rPr lang="ko-KR" altLang="en-US" sz="1400" dirty="0" err="1">
                <a:latin typeface="+mn-ea"/>
              </a:rPr>
              <a:t>매핑될</a:t>
            </a:r>
            <a:r>
              <a:rPr lang="ko-KR" altLang="en-US" sz="1400" dirty="0">
                <a:latin typeface="+mn-ea"/>
              </a:rPr>
              <a:t> 수 있으므로 이미지 </a:t>
            </a:r>
            <a:r>
              <a:rPr lang="en-US" altLang="ko-KR" sz="1400" dirty="0">
                <a:latin typeface="+mn-ea"/>
              </a:rPr>
              <a:t>ID</a:t>
            </a:r>
            <a:r>
              <a:rPr lang="ko-KR" altLang="en-US" sz="1400" dirty="0">
                <a:latin typeface="+mn-ea"/>
              </a:rPr>
              <a:t>를 추출함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self.coco.loadImg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메서드는 입력된 이미지 </a:t>
            </a:r>
            <a:r>
              <a:rPr lang="en-US" altLang="ko-KR" sz="1400" dirty="0">
                <a:latin typeface="+mn-ea"/>
              </a:rPr>
              <a:t>ID</a:t>
            </a:r>
            <a:r>
              <a:rPr lang="ko-KR" altLang="en-US" sz="1400" dirty="0">
                <a:latin typeface="+mn-ea"/>
              </a:rPr>
              <a:t>를 받아 </a:t>
            </a:r>
            <a:r>
              <a:rPr lang="en-US" altLang="ko-KR" sz="1400" dirty="0">
                <a:latin typeface="+mn-ea"/>
              </a:rPr>
              <a:t>annotations </a:t>
            </a:r>
            <a:r>
              <a:rPr lang="ko-KR" altLang="en-US" sz="1400" dirty="0">
                <a:latin typeface="+mn-ea"/>
              </a:rPr>
              <a:t>정보를 반환하며 한 번에 여러 </a:t>
            </a:r>
            <a:r>
              <a:rPr lang="en-US" altLang="ko-KR" sz="1400" dirty="0">
                <a:latin typeface="+mn-ea"/>
              </a:rPr>
              <a:t>ID</a:t>
            </a:r>
            <a:r>
              <a:rPr lang="ko-KR" altLang="en-US" sz="1400" dirty="0">
                <a:latin typeface="+mn-ea"/>
              </a:rPr>
              <a:t>를 입력 받을 수 있어 리스트 형식으로 반환함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self.coco.getAnnIds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메서드는 이미지 </a:t>
            </a:r>
            <a:r>
              <a:rPr lang="en-US" altLang="ko-KR" sz="1400" dirty="0">
                <a:latin typeface="+mn-ea"/>
              </a:rPr>
              <a:t>ID</a:t>
            </a:r>
            <a:r>
              <a:rPr lang="ko-KR" altLang="en-US" sz="1400" dirty="0">
                <a:latin typeface="+mn-ea"/>
              </a:rPr>
              <a:t>를 입력했을 대 </a:t>
            </a:r>
            <a:r>
              <a:rPr lang="en-US" altLang="ko-KR" sz="1400" dirty="0">
                <a:latin typeface="+mn-ea"/>
              </a:rPr>
              <a:t>annotations ID</a:t>
            </a:r>
            <a:r>
              <a:rPr lang="ko-KR" altLang="en-US" sz="1400" dirty="0">
                <a:latin typeface="+mn-ea"/>
              </a:rPr>
              <a:t>를 반환함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target </a:t>
            </a:r>
            <a:r>
              <a:rPr lang="ko-KR" altLang="en-US" sz="1400" dirty="0" err="1">
                <a:latin typeface="+mn-ea"/>
              </a:rPr>
              <a:t>딕셔너리에</a:t>
            </a:r>
            <a:r>
              <a:rPr lang="ko-KR" altLang="en-US" sz="1400" dirty="0">
                <a:latin typeface="+mn-ea"/>
              </a:rPr>
              <a:t> 이미지 </a:t>
            </a:r>
            <a:r>
              <a:rPr lang="en-US" altLang="ko-KR" sz="1400" dirty="0">
                <a:latin typeface="+mn-ea"/>
              </a:rPr>
              <a:t>ID, </a:t>
            </a:r>
            <a:r>
              <a:rPr lang="ko-KR" altLang="en-US" sz="1400" dirty="0">
                <a:latin typeface="+mn-ea"/>
              </a:rPr>
              <a:t>경계상자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레이블을 저장함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713E371-E41D-BD44-E4FE-85B6DD913073}"/>
              </a:ext>
            </a:extLst>
          </p:cNvPr>
          <p:cNvGrpSpPr/>
          <p:nvPr/>
        </p:nvGrpSpPr>
        <p:grpSpPr>
          <a:xfrm>
            <a:off x="4232530" y="3208714"/>
            <a:ext cx="3188010" cy="3194224"/>
            <a:chOff x="492380" y="3151270"/>
            <a:chExt cx="3188010" cy="319422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9C21D71-8119-A151-B686-758D86082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380" y="3151270"/>
              <a:ext cx="3188010" cy="3194224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8A8EFDA-53C6-C0F8-7621-89E83CFC8049}"/>
                </a:ext>
              </a:extLst>
            </p:cNvPr>
            <p:cNvSpPr/>
            <p:nvPr/>
          </p:nvSpPr>
          <p:spPr>
            <a:xfrm>
              <a:off x="1528011" y="3585411"/>
              <a:ext cx="1967163" cy="15641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67104E7-DDC9-FDB3-0AC1-3F7097EB39DC}"/>
                </a:ext>
              </a:extLst>
            </p:cNvPr>
            <p:cNvSpPr/>
            <p:nvPr/>
          </p:nvSpPr>
          <p:spPr>
            <a:xfrm>
              <a:off x="914400" y="5366084"/>
              <a:ext cx="1967163" cy="5923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348387F-0E97-746B-E07A-EE26EADE4781}"/>
                </a:ext>
              </a:extLst>
            </p:cNvPr>
            <p:cNvSpPr/>
            <p:nvPr/>
          </p:nvSpPr>
          <p:spPr>
            <a:xfrm>
              <a:off x="2237874" y="4409574"/>
              <a:ext cx="1257300" cy="15641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B898C5-AD43-5B9C-59DF-C5053A51E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20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179986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321754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호출 및 길이 반환 메서드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742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모델실습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3176004"/>
            <a:ext cx="9209572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데이터를 모두 불러왔다면 호출 메서드와 길이 반환 메서드를 정의함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호출 메서드는 이미지 변환이 적용될 수 있으므로</a:t>
            </a:r>
            <a:r>
              <a:rPr lang="en-US" altLang="ko-KR" sz="1400" dirty="0">
                <a:latin typeface="+mn-ea"/>
              </a:rPr>
              <a:t>, </a:t>
            </a:r>
            <a:r>
              <a:rPr lang="en-US" altLang="ko-KR" sz="1400" dirty="0" err="1">
                <a:latin typeface="+mn-ea"/>
              </a:rPr>
              <a:t>self.transform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속성이 존재하면 변환을 이미지에 적용해 반환함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데이터 세트 클래스를 선언 했다면  </a:t>
            </a:r>
            <a:r>
              <a:rPr lang="ko-KR" altLang="en-US" sz="1400" dirty="0" err="1">
                <a:latin typeface="+mn-ea"/>
              </a:rPr>
              <a:t>데이터로더로</a:t>
            </a:r>
            <a:r>
              <a:rPr lang="ko-KR" altLang="en-US" sz="1400" dirty="0">
                <a:latin typeface="+mn-ea"/>
              </a:rPr>
              <a:t> 데이터를 불러옴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293D258-353D-AF6E-0E2C-9230B010FABF}"/>
              </a:ext>
            </a:extLst>
          </p:cNvPr>
          <p:cNvGrpSpPr/>
          <p:nvPr/>
        </p:nvGrpSpPr>
        <p:grpSpPr>
          <a:xfrm>
            <a:off x="688953" y="1519414"/>
            <a:ext cx="2492120" cy="1656590"/>
            <a:chOff x="492380" y="1562860"/>
            <a:chExt cx="2226757" cy="135019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AD2809D-AC54-946A-AD41-A425CF406D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380" y="1562860"/>
              <a:ext cx="2226757" cy="1350192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56D5EF7-C9AF-6059-EFE8-6FB32919334F}"/>
                </a:ext>
              </a:extLst>
            </p:cNvPr>
            <p:cNvSpPr/>
            <p:nvPr/>
          </p:nvSpPr>
          <p:spPr>
            <a:xfrm>
              <a:off x="1425742" y="2093495"/>
              <a:ext cx="1245269" cy="13597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C364B8-64E9-630D-6E59-13D17CAA1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21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72390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81171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데이터로더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742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모델실습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4288422"/>
            <a:ext cx="7972054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통합 클래스로 </a:t>
            </a:r>
            <a:r>
              <a:rPr lang="en-US" altLang="ko-KR" sz="1400" dirty="0">
                <a:latin typeface="+mn-ea"/>
              </a:rPr>
              <a:t>PIL </a:t>
            </a:r>
            <a:r>
              <a:rPr lang="ko-KR" altLang="en-US" sz="1400" dirty="0">
                <a:latin typeface="+mn-ea"/>
              </a:rPr>
              <a:t>이미지를 </a:t>
            </a:r>
            <a:r>
              <a:rPr lang="ko-KR" altLang="en-US" sz="1400" dirty="0" err="1">
                <a:latin typeface="+mn-ea"/>
              </a:rPr>
              <a:t>텐서로</a:t>
            </a:r>
            <a:r>
              <a:rPr lang="ko-KR" altLang="en-US" sz="1400" dirty="0">
                <a:latin typeface="+mn-ea"/>
              </a:rPr>
              <a:t> 변환하고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 err="1">
                <a:latin typeface="+mn-ea"/>
              </a:rPr>
              <a:t>텐서</a:t>
            </a:r>
            <a:r>
              <a:rPr lang="ko-KR" altLang="en-US" sz="1400" dirty="0">
                <a:latin typeface="+mn-ea"/>
              </a:rPr>
              <a:t> 이미지를 다시 </a:t>
            </a:r>
            <a:r>
              <a:rPr lang="en-US" altLang="ko-KR" sz="1400" dirty="0">
                <a:latin typeface="+mn-ea"/>
              </a:rPr>
              <a:t>float </a:t>
            </a:r>
            <a:r>
              <a:rPr lang="ko-KR" altLang="en-US" sz="1400" dirty="0">
                <a:latin typeface="+mn-ea"/>
              </a:rPr>
              <a:t>형식으로 변환함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Faster R-CNN</a:t>
            </a:r>
            <a:r>
              <a:rPr lang="ko-KR" altLang="en-US" sz="1400" dirty="0">
                <a:latin typeface="+mn-ea"/>
              </a:rPr>
              <a:t>이 </a:t>
            </a:r>
            <a:r>
              <a:rPr lang="en-US" altLang="ko-KR" sz="1400" dirty="0">
                <a:latin typeface="+mn-ea"/>
              </a:rPr>
              <a:t>float </a:t>
            </a:r>
            <a:r>
              <a:rPr lang="ko-KR" altLang="en-US" sz="1400" dirty="0">
                <a:latin typeface="+mn-ea"/>
              </a:rPr>
              <a:t>형식의 </a:t>
            </a:r>
            <a:r>
              <a:rPr lang="en-US" altLang="ko-KR" sz="1400" dirty="0">
                <a:latin typeface="+mn-ea"/>
              </a:rPr>
              <a:t>0.0~1.0 </a:t>
            </a:r>
            <a:r>
              <a:rPr lang="ko-KR" altLang="en-US" sz="1400" dirty="0">
                <a:latin typeface="+mn-ea"/>
              </a:rPr>
              <a:t>범위를 갖는 이미지 </a:t>
            </a:r>
            <a:r>
              <a:rPr lang="ko-KR" altLang="en-US" sz="1400" dirty="0" err="1">
                <a:latin typeface="+mn-ea"/>
              </a:rPr>
              <a:t>텐서를</a:t>
            </a:r>
            <a:r>
              <a:rPr lang="ko-KR" altLang="en-US" sz="1400" dirty="0">
                <a:latin typeface="+mn-ea"/>
              </a:rPr>
              <a:t> 사용하기 때문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COCO</a:t>
            </a:r>
            <a:r>
              <a:rPr lang="ko-KR" altLang="en-US" sz="1400" dirty="0">
                <a:latin typeface="+mn-ea"/>
              </a:rPr>
              <a:t> 데이터세트는 이미지 내에 여러 객체 정보가 담길 수 있으므로 데이터의 길이가 다를 수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데이터로더에</a:t>
            </a:r>
            <a:r>
              <a:rPr lang="ko-KR" altLang="en-US" sz="1400" dirty="0">
                <a:latin typeface="+mn-ea"/>
              </a:rPr>
              <a:t> 집합 함수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collate_fn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를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적용해 데이터를 패딩 함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BB6B40-E50E-AED9-6CA3-D116AAAF8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0" y="1452489"/>
            <a:ext cx="6019625" cy="279266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F41C334-9299-C86F-0AB9-94F68C77F6B5}"/>
              </a:ext>
            </a:extLst>
          </p:cNvPr>
          <p:cNvSpPr/>
          <p:nvPr/>
        </p:nvSpPr>
        <p:spPr>
          <a:xfrm>
            <a:off x="836195" y="2538663"/>
            <a:ext cx="2207794" cy="2586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769F330-16B2-19B2-B7DF-05CE02858F01}"/>
              </a:ext>
            </a:extLst>
          </p:cNvPr>
          <p:cNvSpPr/>
          <p:nvPr/>
        </p:nvSpPr>
        <p:spPr>
          <a:xfrm>
            <a:off x="3308350" y="3629027"/>
            <a:ext cx="920750" cy="1285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0A1B0F6-299E-8550-CFCD-0E1903BAED03}"/>
              </a:ext>
            </a:extLst>
          </p:cNvPr>
          <p:cNvSpPr/>
          <p:nvPr/>
        </p:nvSpPr>
        <p:spPr>
          <a:xfrm>
            <a:off x="3263900" y="3995738"/>
            <a:ext cx="920750" cy="1285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F99F3F-F8BC-2A45-E31A-0B27A23C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22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295342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97389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백본 및 모델 구조 정의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742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모델준비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140838" y="1572247"/>
            <a:ext cx="7992894" cy="3939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Faster R-CNN </a:t>
            </a:r>
            <a:r>
              <a:rPr lang="ko-KR" altLang="en-US" sz="1400" dirty="0">
                <a:latin typeface="+mn-ea"/>
              </a:rPr>
              <a:t>모델은 백본 모델은 </a:t>
            </a:r>
            <a:r>
              <a:rPr lang="en-US" altLang="ko-KR" sz="1400" dirty="0">
                <a:latin typeface="+mn-ea"/>
              </a:rPr>
              <a:t>VGG-16</a:t>
            </a:r>
            <a:r>
              <a:rPr lang="ko-KR" altLang="en-US" sz="1400" dirty="0">
                <a:latin typeface="+mn-ea"/>
              </a:rPr>
              <a:t>모델을 사용함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백복 모델은 출력 채널 수를 지정하는 </a:t>
            </a:r>
            <a:r>
              <a:rPr lang="en-US" altLang="ko-KR" sz="1400" dirty="0" err="1">
                <a:latin typeface="+mn-ea"/>
              </a:rPr>
              <a:t>out_channels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속성을 포함함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VGG-16 512</a:t>
            </a:r>
            <a:r>
              <a:rPr lang="ko-KR" altLang="en-US" sz="1400" dirty="0">
                <a:latin typeface="+mn-ea"/>
              </a:rPr>
              <a:t> 채널을 반환하므로 </a:t>
            </a:r>
            <a:r>
              <a:rPr lang="en-US" altLang="ko-KR" sz="1400" dirty="0" err="1">
                <a:latin typeface="+mn-ea"/>
              </a:rPr>
              <a:t>out_channels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속성을 </a:t>
            </a:r>
            <a:r>
              <a:rPr lang="en-US" altLang="ko-KR" sz="1400" dirty="0">
                <a:latin typeface="+mn-ea"/>
              </a:rPr>
              <a:t>512</a:t>
            </a:r>
            <a:r>
              <a:rPr lang="ko-KR" altLang="en-US" sz="1400" dirty="0">
                <a:latin typeface="+mn-ea"/>
              </a:rPr>
              <a:t>로 할당함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앵커 </a:t>
            </a:r>
            <a:r>
              <a:rPr lang="ko-KR" altLang="en-US" sz="1400" b="1" dirty="0" err="1">
                <a:solidFill>
                  <a:schemeClr val="accent1"/>
                </a:solidFill>
                <a:latin typeface="+mn-ea"/>
              </a:rPr>
              <a:t>생성기</a:t>
            </a:r>
            <a:r>
              <a:rPr lang="en-US" altLang="ko-KR" sz="1400" b="1" baseline="30000" dirty="0" err="1">
                <a:solidFill>
                  <a:schemeClr val="accent1"/>
                </a:solidFill>
                <a:latin typeface="+mn-ea"/>
              </a:rPr>
              <a:t>AnchorGenerator</a:t>
            </a:r>
            <a:r>
              <a:rPr lang="ko-KR" altLang="en-US" sz="1400" dirty="0">
                <a:latin typeface="+mn-ea"/>
              </a:rPr>
              <a:t>클래스는 객체 위치 후보군을 생성하는데 사용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앵커 박스는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서로 다른 크기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size</a:t>
            </a:r>
            <a:r>
              <a:rPr lang="ko-KR" altLang="en-US" sz="1400" dirty="0">
                <a:latin typeface="+mn-ea"/>
              </a:rPr>
              <a:t>와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b="1" dirty="0" err="1">
                <a:solidFill>
                  <a:schemeClr val="accent1"/>
                </a:solidFill>
                <a:latin typeface="+mn-ea"/>
              </a:rPr>
              <a:t>종횡비</a:t>
            </a:r>
            <a:r>
              <a:rPr lang="en-US" altLang="ko-KR" sz="1400" b="1" baseline="30000" dirty="0" err="1">
                <a:solidFill>
                  <a:schemeClr val="accent1"/>
                </a:solidFill>
                <a:latin typeface="+mn-ea"/>
              </a:rPr>
              <a:t>aspect_rations</a:t>
            </a:r>
            <a:r>
              <a:rPr lang="ko-KR" altLang="en-US" sz="1400" dirty="0">
                <a:latin typeface="+mn-ea"/>
              </a:rPr>
              <a:t>를 설정함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앵커 박스에 사용되는 매개변수의 형식은 </a:t>
            </a:r>
            <a:r>
              <a:rPr lang="en-US" altLang="ko-KR" sz="1400" b="1" dirty="0">
                <a:solidFill>
                  <a:schemeClr val="accent1"/>
                </a:solidFill>
                <a:latin typeface="+mn-ea"/>
              </a:rPr>
              <a:t>Tuple[Tuple[int]]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구조</a:t>
            </a:r>
            <a:r>
              <a:rPr lang="ko-KR" altLang="en-US" sz="1400" dirty="0">
                <a:latin typeface="+mn-ea"/>
              </a:rPr>
              <a:t>를 가져야 함</a:t>
            </a:r>
            <a:r>
              <a:rPr lang="en-US" altLang="ko-KR" sz="1400" dirty="0">
                <a:latin typeface="+mn-ea"/>
              </a:rPr>
              <a:t>,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콤마</a:t>
            </a:r>
            <a:r>
              <a:rPr lang="en-US" altLang="ko-KR" sz="1400" dirty="0">
                <a:latin typeface="+mn-ea"/>
              </a:rPr>
              <a:t>(,)</a:t>
            </a:r>
            <a:r>
              <a:rPr lang="ko-KR" altLang="en-US" sz="1400" dirty="0">
                <a:latin typeface="+mn-ea"/>
              </a:rPr>
              <a:t>를 포함해 </a:t>
            </a:r>
            <a:r>
              <a:rPr lang="ko-KR" altLang="en-US" sz="1400" dirty="0" err="1">
                <a:latin typeface="+mn-ea"/>
              </a:rPr>
              <a:t>튜플</a:t>
            </a:r>
            <a:r>
              <a:rPr lang="ko-KR" altLang="en-US" sz="1400" dirty="0">
                <a:latin typeface="+mn-ea"/>
              </a:rPr>
              <a:t> 구조를 지정함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다중 스케일 관심 영역 정렬</a:t>
            </a:r>
            <a:r>
              <a:rPr lang="en-US" altLang="ko-KR" sz="1400" b="1" baseline="30000" dirty="0" err="1">
                <a:solidFill>
                  <a:schemeClr val="accent1"/>
                </a:solidFill>
                <a:latin typeface="+mn-ea"/>
              </a:rPr>
              <a:t>MultiScaleRoIaLign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클래스</a:t>
            </a:r>
            <a:r>
              <a:rPr lang="ko-KR" altLang="en-US" sz="1400" dirty="0">
                <a:latin typeface="+mn-ea"/>
              </a:rPr>
              <a:t>는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관심 영역 정렬</a:t>
            </a:r>
            <a:r>
              <a:rPr lang="en-US" altLang="ko-KR" sz="1400" b="1" baseline="30000" dirty="0" err="1">
                <a:solidFill>
                  <a:schemeClr val="accent1"/>
                </a:solidFill>
                <a:latin typeface="+mn-ea"/>
              </a:rPr>
              <a:t>RoI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 Align</a:t>
            </a:r>
            <a:r>
              <a:rPr lang="ko-KR" altLang="en-US" sz="1400" dirty="0">
                <a:latin typeface="+mn-ea"/>
              </a:rPr>
              <a:t>기능이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 포함된 클래스로 다중 스케일 이미지에서 관심 영역 풀링으로 수행함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특징 맵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이름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featmap_names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은 관심 영역 </a:t>
            </a:r>
            <a:r>
              <a:rPr lang="ko-KR" altLang="en-US" sz="1400" dirty="0" err="1">
                <a:latin typeface="+mn-ea"/>
              </a:rPr>
              <a:t>풀링에</a:t>
            </a:r>
            <a:r>
              <a:rPr lang="ko-KR" altLang="en-US" sz="1400" dirty="0">
                <a:latin typeface="+mn-ea"/>
              </a:rPr>
              <a:t> 사용할 특징 </a:t>
            </a:r>
            <a:r>
              <a:rPr lang="ko-KR" altLang="en-US" sz="1400" dirty="0" err="1">
                <a:latin typeface="+mn-ea"/>
              </a:rPr>
              <a:t>맵의</a:t>
            </a:r>
            <a:r>
              <a:rPr lang="ko-KR" altLang="en-US" sz="1400" dirty="0">
                <a:latin typeface="+mn-ea"/>
              </a:rPr>
              <a:t> 이름을 설정함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출력 크기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output_size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는 관심 영역 </a:t>
            </a:r>
            <a:r>
              <a:rPr lang="ko-KR" altLang="en-US" sz="1400" dirty="0" err="1">
                <a:latin typeface="+mn-ea"/>
              </a:rPr>
              <a:t>풀링을</a:t>
            </a:r>
            <a:r>
              <a:rPr lang="ko-KR" altLang="en-US" sz="1400" dirty="0">
                <a:latin typeface="+mn-ea"/>
              </a:rPr>
              <a:t> 통해 추출된  특징 </a:t>
            </a:r>
            <a:r>
              <a:rPr lang="ko-KR" altLang="en-US" sz="1400" dirty="0" err="1">
                <a:latin typeface="+mn-ea"/>
              </a:rPr>
              <a:t>맵의</a:t>
            </a:r>
            <a:r>
              <a:rPr lang="ko-KR" altLang="en-US" sz="1400" dirty="0">
                <a:latin typeface="+mn-ea"/>
              </a:rPr>
              <a:t> 크기를 의미함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샘플링 비율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sampling_ratio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은 관심 영역 특징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맵 사용시 원본 특징 맵 영역을 샘플링 하는데 사용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EF584CC-4325-F670-6192-E96E72A40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20" y="1572247"/>
            <a:ext cx="3823297" cy="371350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5F36389-7AF1-31B5-1B7D-68ED722FDA2D}"/>
              </a:ext>
            </a:extLst>
          </p:cNvPr>
          <p:cNvSpPr/>
          <p:nvPr/>
        </p:nvSpPr>
        <p:spPr>
          <a:xfrm>
            <a:off x="231420" y="2424363"/>
            <a:ext cx="3823297" cy="3128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B86486-A757-DB82-DF14-7A0033618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23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407955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394851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최적화 함수 및 </a:t>
            </a:r>
            <a:r>
              <a:rPr lang="ko-KR" altLang="en-US" sz="2000" dirty="0" err="1">
                <a:latin typeface="+mj-ea"/>
                <a:ea typeface="+mj-ea"/>
              </a:rPr>
              <a:t>학습률</a:t>
            </a:r>
            <a:r>
              <a:rPr lang="ko-KR" altLang="en-US" sz="2000" dirty="0">
                <a:latin typeface="+mj-ea"/>
                <a:ea typeface="+mj-ea"/>
              </a:rPr>
              <a:t> 스케줄러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742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모델실습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1" y="2534999"/>
            <a:ext cx="9207970" cy="20002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모델 변수 중 학습이 가능한 매개변수만 </a:t>
            </a:r>
            <a:r>
              <a:rPr lang="en-US" altLang="ko-KR" sz="1400" dirty="0">
                <a:latin typeface="+mn-ea"/>
              </a:rPr>
              <a:t>params </a:t>
            </a:r>
            <a:r>
              <a:rPr lang="ko-KR" altLang="en-US" sz="1400" dirty="0">
                <a:latin typeface="+mn-ea"/>
              </a:rPr>
              <a:t>변수에 저장해 확률적 경사 하강법을 적용함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학습률은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0.001, </a:t>
            </a:r>
            <a:r>
              <a:rPr lang="ko-KR" altLang="en-US" sz="1400" dirty="0">
                <a:latin typeface="+mn-ea"/>
              </a:rPr>
              <a:t>모멘텀은 </a:t>
            </a:r>
            <a:r>
              <a:rPr lang="en-US" altLang="ko-KR" sz="1400" dirty="0">
                <a:latin typeface="+mn-ea"/>
              </a:rPr>
              <a:t>0.9, </a:t>
            </a:r>
            <a:r>
              <a:rPr lang="ko-KR" altLang="en-US" sz="1400" dirty="0">
                <a:latin typeface="+mn-ea"/>
              </a:rPr>
              <a:t>가중치 감쇠는 </a:t>
            </a:r>
            <a:r>
              <a:rPr lang="en-US" altLang="ko-KR" sz="1400" dirty="0">
                <a:latin typeface="+mn-ea"/>
              </a:rPr>
              <a:t>0.0005</a:t>
            </a:r>
            <a:r>
              <a:rPr lang="ko-KR" altLang="en-US" sz="1400" dirty="0">
                <a:latin typeface="+mn-ea"/>
              </a:rPr>
              <a:t>로 설정함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최적화 함수를 설정했다면 </a:t>
            </a:r>
            <a:r>
              <a:rPr lang="ko-KR" altLang="en-US" sz="1400" dirty="0" err="1">
                <a:latin typeface="+mn-ea"/>
              </a:rPr>
              <a:t>학습률</a:t>
            </a:r>
            <a:r>
              <a:rPr lang="ko-KR" altLang="en-US" sz="1400" dirty="0">
                <a:latin typeface="+mn-ea"/>
              </a:rPr>
              <a:t> 스케줄러를 설정하여 지정된 주기마다 </a:t>
            </a:r>
            <a:r>
              <a:rPr lang="ko-KR" altLang="en-US" sz="1400" dirty="0" err="1">
                <a:latin typeface="+mn-ea"/>
              </a:rPr>
              <a:t>학습률을</a:t>
            </a:r>
            <a:r>
              <a:rPr lang="ko-KR" altLang="en-US" sz="1400" dirty="0">
                <a:latin typeface="+mn-ea"/>
              </a:rPr>
              <a:t> 감소시킴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모델 학습 시 적절한 </a:t>
            </a:r>
            <a:r>
              <a:rPr lang="ko-KR" altLang="en-US" sz="1400" dirty="0" err="1">
                <a:latin typeface="+mn-ea"/>
              </a:rPr>
              <a:t>학습률은</a:t>
            </a:r>
            <a:r>
              <a:rPr lang="ko-KR" altLang="en-US" sz="1400" dirty="0">
                <a:latin typeface="+mn-ea"/>
              </a:rPr>
              <a:t> 모델의 수렴 속도와 성능에 매우 중요함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StepLR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클래스를 통해 일정한 주기마다 </a:t>
            </a:r>
            <a:r>
              <a:rPr lang="ko-KR" altLang="en-US" sz="1400" dirty="0" err="1">
                <a:latin typeface="+mn-ea"/>
              </a:rPr>
              <a:t>학습률을</a:t>
            </a:r>
            <a:r>
              <a:rPr lang="ko-KR" altLang="en-US" sz="1400" dirty="0">
                <a:latin typeface="+mn-ea"/>
              </a:rPr>
              <a:t> 감소시켜 </a:t>
            </a:r>
            <a:r>
              <a:rPr lang="ko-KR" altLang="en-US" sz="1400" dirty="0" err="1">
                <a:latin typeface="+mn-ea"/>
              </a:rPr>
              <a:t>학습률이</a:t>
            </a:r>
            <a:r>
              <a:rPr lang="ko-KR" altLang="en-US" sz="1400" dirty="0">
                <a:latin typeface="+mn-ea"/>
              </a:rPr>
              <a:t> 너무 크게 줄어들거나 작아지는 것을 방지함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StepLR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클래스의 </a:t>
            </a:r>
            <a:r>
              <a:rPr lang="en-US" altLang="ko-KR" sz="1400" dirty="0" err="1">
                <a:latin typeface="+mn-ea"/>
              </a:rPr>
              <a:t>step_size</a:t>
            </a:r>
            <a:r>
              <a:rPr lang="ko-KR" altLang="en-US" sz="1400" dirty="0">
                <a:latin typeface="+mn-ea"/>
              </a:rPr>
              <a:t>가 </a:t>
            </a:r>
            <a:r>
              <a:rPr lang="en-US" altLang="ko-KR" sz="1400" dirty="0">
                <a:latin typeface="+mn-ea"/>
              </a:rPr>
              <a:t>5, gamma</a:t>
            </a:r>
            <a:r>
              <a:rPr lang="ko-KR" altLang="en-US" sz="1400" dirty="0">
                <a:latin typeface="+mn-ea"/>
              </a:rPr>
              <a:t>가 </a:t>
            </a:r>
            <a:r>
              <a:rPr lang="en-US" altLang="ko-KR" sz="1400" dirty="0">
                <a:latin typeface="+mn-ea"/>
              </a:rPr>
              <a:t>0.1</a:t>
            </a:r>
            <a:r>
              <a:rPr lang="ko-KR" altLang="en-US" sz="1400" dirty="0">
                <a:latin typeface="+mn-ea"/>
              </a:rPr>
              <a:t>이라면 </a:t>
            </a:r>
            <a:r>
              <a:rPr lang="en-US" altLang="ko-KR" sz="1400" dirty="0">
                <a:latin typeface="+mn-ea"/>
              </a:rPr>
              <a:t>5 </a:t>
            </a:r>
            <a:r>
              <a:rPr lang="ko-KR" altLang="en-US" sz="1400" dirty="0" err="1">
                <a:latin typeface="+mn-ea"/>
              </a:rPr>
              <a:t>에폭마다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학습률이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0.1</a:t>
            </a:r>
            <a:r>
              <a:rPr lang="ko-KR" altLang="en-US" sz="1400" dirty="0">
                <a:latin typeface="+mn-ea"/>
              </a:rPr>
              <a:t>씩 줄어 </a:t>
            </a:r>
            <a:r>
              <a:rPr lang="ko-KR" altLang="en-US" sz="1400" dirty="0" err="1">
                <a:latin typeface="+mn-ea"/>
              </a:rPr>
              <a:t>듬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B54C04-7591-208C-151F-9A4717DE0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1" y="1508848"/>
            <a:ext cx="5066208" cy="924739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65D860-BAA3-CE9B-46B3-6B700EEA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24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77709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321754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호출 및 길이 반환 메서드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742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모델실습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4206542"/>
            <a:ext cx="8299067" cy="1353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Faster R-CNN</a:t>
            </a:r>
            <a:r>
              <a:rPr lang="ko-KR" altLang="en-US" sz="1400" dirty="0">
                <a:latin typeface="+mn-ea"/>
              </a:rPr>
              <a:t>에서 반환되는 </a:t>
            </a:r>
            <a:r>
              <a:rPr lang="ko-KR" altLang="en-US" sz="1400" dirty="0" err="1">
                <a:latin typeface="+mn-ea"/>
              </a:rPr>
              <a:t>손실값은</a:t>
            </a:r>
            <a:r>
              <a:rPr lang="ko-KR" altLang="en-US" sz="1400" dirty="0">
                <a:latin typeface="+mn-ea"/>
              </a:rPr>
              <a:t> 분류손실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loss_classifier</a:t>
            </a:r>
            <a:r>
              <a:rPr lang="en-US" altLang="ko-KR" sz="1400" dirty="0">
                <a:latin typeface="+mn-ea"/>
              </a:rPr>
              <a:t>), </a:t>
            </a:r>
            <a:r>
              <a:rPr lang="ko-KR" altLang="en-US" sz="1400" dirty="0">
                <a:latin typeface="+mn-ea"/>
              </a:rPr>
              <a:t>박스 회귀 손실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loss_box_reg</a:t>
            </a:r>
            <a:r>
              <a:rPr lang="en-US" altLang="ko-KR" sz="1400" dirty="0">
                <a:latin typeface="+mn-ea"/>
              </a:rPr>
              <a:t>),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객체 유무 손실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loss_objectness</a:t>
            </a:r>
            <a:r>
              <a:rPr lang="en-US" altLang="ko-KR" sz="1400" dirty="0">
                <a:latin typeface="+mn-ea"/>
              </a:rPr>
              <a:t>), </a:t>
            </a:r>
            <a:r>
              <a:rPr lang="ko-KR" altLang="en-US" sz="1400" dirty="0">
                <a:latin typeface="+mn-ea"/>
              </a:rPr>
              <a:t>영역 제안 네트워크 손실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loss_rpn_box_reg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출력 결과를 보면 </a:t>
            </a:r>
            <a:r>
              <a:rPr lang="ko-KR" altLang="en-US" sz="1400" dirty="0" err="1">
                <a:latin typeface="+mn-ea"/>
              </a:rPr>
              <a:t>에폭이</a:t>
            </a:r>
            <a:r>
              <a:rPr lang="ko-KR" altLang="en-US" sz="1400" dirty="0">
                <a:latin typeface="+mn-ea"/>
              </a:rPr>
              <a:t> 진행됨에 따라 손실이 점차 감소하는 것을 알 수 있음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이는 모델이 훈련 데이터에 대해 점차적으로 더 학습되고 있는 것을 나타냄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10732EA-3D73-6FEF-11BA-1278CBEDB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0" y="1409222"/>
            <a:ext cx="4338299" cy="276728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3FF7B89-5D0E-9BC9-1050-47A1D5797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515" y="3310457"/>
            <a:ext cx="1715966" cy="866052"/>
          </a:xfrm>
          <a:prstGeom prst="rect">
            <a:avLst/>
          </a:prstGeom>
        </p:spPr>
      </p:pic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D7AE8E6D-7876-7010-D1F5-1680C5522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25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967725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66771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추론 및 시각화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742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모델실습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590916" y="4922421"/>
            <a:ext cx="9249648" cy="1030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조정된 </a:t>
            </a:r>
            <a:r>
              <a:rPr lang="en-US" altLang="ko-KR" sz="1400" dirty="0">
                <a:latin typeface="+mn-ea"/>
              </a:rPr>
              <a:t>Faster R-CNN</a:t>
            </a:r>
            <a:r>
              <a:rPr lang="ko-KR" altLang="en-US" sz="1400" dirty="0">
                <a:latin typeface="+mn-ea"/>
              </a:rPr>
              <a:t>에 테스트 데이터세트를 전달해 추론 결과를 </a:t>
            </a:r>
            <a:r>
              <a:rPr lang="ko-KR" altLang="en-US" sz="1400" dirty="0" err="1">
                <a:latin typeface="+mn-ea"/>
              </a:rPr>
              <a:t>확인해봄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 err="1">
                <a:latin typeface="+mn-ea"/>
              </a:rPr>
              <a:t>draw_bbox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함수는 </a:t>
            </a:r>
            <a:r>
              <a:rPr lang="en-US" altLang="ko-KR" sz="1400" dirty="0">
                <a:latin typeface="+mn-ea"/>
              </a:rPr>
              <a:t>Pillow </a:t>
            </a:r>
            <a:r>
              <a:rPr lang="ko-KR" altLang="en-US" sz="1400" dirty="0">
                <a:latin typeface="+mn-ea"/>
              </a:rPr>
              <a:t>라이브러리로 사각형과 텍스트를 이미지에 그리는 함수임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출력 결과에서 확인할 수 있듯이 작은 데이터세트로 학습했음에도 불구하고 비교적 우수하게 검출됨을 확인할 수 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8F0EB47-4A4E-AA33-7C8C-008B7905E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16" y="1409221"/>
            <a:ext cx="3322782" cy="35131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274DF2F-7130-4D73-E68D-0031DBD0B9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1659" y="1409222"/>
            <a:ext cx="3399624" cy="351319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EE534E5-CA76-5988-75D4-8B7BDED50F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2612" y="1353554"/>
            <a:ext cx="2074446" cy="157424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31F96C4-8D29-D306-837E-1EA7E08453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8255" y="1325934"/>
            <a:ext cx="2074446" cy="160186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C889E0-F9C5-C995-1F94-5A661A5E93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3847" y="3023437"/>
            <a:ext cx="1901844" cy="189898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6C0D5A7-C673-5F1B-DA65-B31D6FA179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47058" y="3023437"/>
            <a:ext cx="2359766" cy="1898983"/>
          </a:xfrm>
          <a:prstGeom prst="rect">
            <a:avLst/>
          </a:prstGeom>
        </p:spPr>
      </p:pic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2D1E4DE7-DC3C-B293-BBCB-B0E1F4DBA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26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034054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66771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추론 및 시각화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모델 평가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272579" y="4610248"/>
            <a:ext cx="5971507" cy="16770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latin typeface="+mn-ea"/>
              </a:rPr>
              <a:t>IoU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평가 방식을 사용해 모델의 평균 정밀도를 검증해 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평균 정밀도 계산에는 정밀도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 err="1">
                <a:latin typeface="+mn-ea"/>
              </a:rPr>
              <a:t>재현율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 교차 영역 </a:t>
            </a:r>
            <a:r>
              <a:rPr lang="ko-KR" altLang="en-US" sz="1400" dirty="0" err="1">
                <a:latin typeface="+mn-ea"/>
              </a:rPr>
              <a:t>비율등이</a:t>
            </a:r>
            <a:r>
              <a:rPr lang="ko-KR" altLang="en-US" sz="1400" dirty="0">
                <a:latin typeface="+mn-ea"/>
              </a:rPr>
              <a:t> 사용됨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결과를 보면 다양한 크기와 </a:t>
            </a:r>
            <a:r>
              <a:rPr lang="en-US" altLang="ko-KR" sz="1400" dirty="0" err="1">
                <a:latin typeface="+mn-ea"/>
              </a:rPr>
              <a:t>IoU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임계값에서</a:t>
            </a:r>
            <a:r>
              <a:rPr lang="ko-KR" altLang="en-US" sz="1400" dirty="0">
                <a:latin typeface="+mn-ea"/>
              </a:rPr>
              <a:t> 얼마나 잘 수행되는지 보여줌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AP</a:t>
            </a:r>
            <a:r>
              <a:rPr lang="ko-KR" altLang="en-US" sz="1400" dirty="0">
                <a:latin typeface="+mn-ea"/>
              </a:rPr>
              <a:t>와 </a:t>
            </a:r>
            <a:r>
              <a:rPr lang="en-US" altLang="ko-KR" sz="1400" dirty="0">
                <a:latin typeface="+mn-ea"/>
              </a:rPr>
              <a:t>AR</a:t>
            </a:r>
            <a:r>
              <a:rPr lang="ko-KR" altLang="en-US" sz="1400" dirty="0">
                <a:latin typeface="+mn-ea"/>
              </a:rPr>
              <a:t>은 모델의 정밀도와 재현율을 측정하는데 사용되며</a:t>
            </a:r>
            <a:r>
              <a:rPr lang="en-US" altLang="ko-KR" sz="1400" dirty="0">
                <a:latin typeface="+mn-ea"/>
              </a:rPr>
              <a:t>,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이를 통해 모델의 특정 측면에 대한 성능을 평가할 수 있음</a:t>
            </a:r>
            <a:endParaRPr lang="en-US" altLang="ko-KR" sz="1400" dirty="0">
              <a:latin typeface="+mn-ea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B58A8E7-8C0E-BE78-B12C-C1EC83406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B49588-70BF-2A99-A7BF-A483783A1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979" y="1409221"/>
            <a:ext cx="3531268" cy="495735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7066740-0C2A-F8E8-E9C2-B364D3CFA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2578" y="1409220"/>
            <a:ext cx="3889515" cy="3133085"/>
          </a:xfrm>
          <a:prstGeom prst="rect">
            <a:avLst/>
          </a:prstGeom>
        </p:spPr>
      </p:pic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F0EBDEB-BCA2-F12A-8075-3CACA55A1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27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170311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6DD0C1A-7EC1-4B4C-B7B7-9BE87DB5ABBC}"/>
              </a:ext>
            </a:extLst>
          </p:cNvPr>
          <p:cNvSpPr txBox="1"/>
          <p:nvPr/>
        </p:nvSpPr>
        <p:spPr>
          <a:xfrm>
            <a:off x="4087277" y="2151727"/>
            <a:ext cx="401744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chemeClr val="tx2"/>
                </a:solidFill>
                <a:latin typeface="+mj-ea"/>
                <a:ea typeface="+mj-ea"/>
              </a:rPr>
              <a:t>THANK</a:t>
            </a:r>
          </a:p>
          <a:p>
            <a:pPr algn="ctr"/>
            <a:r>
              <a:rPr lang="en-US" altLang="ko-KR" sz="8000" dirty="0">
                <a:solidFill>
                  <a:schemeClr val="tx2"/>
                </a:solidFill>
                <a:latin typeface="+mj-ea"/>
                <a:ea typeface="+mj-ea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899949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객체 탐지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0230686" cy="23233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객체 탐지는 이미지 분류와 위치 탐지가 동시에 이루어지는 작업이므로 더 복잡한 분석 과정을 요구함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또한 객체 영역을 표현하는 방법에는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경계 상자 방식</a:t>
            </a:r>
            <a:r>
              <a:rPr lang="ko-KR" altLang="en-US" sz="1400" dirty="0">
                <a:latin typeface="+mn-ea"/>
              </a:rPr>
              <a:t>과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마스크 방식</a:t>
            </a:r>
            <a:r>
              <a:rPr lang="ko-KR" altLang="en-US" sz="1400" dirty="0">
                <a:latin typeface="+mn-ea"/>
              </a:rPr>
              <a:t>이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경계 상자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Bounding Box</a:t>
            </a:r>
            <a:r>
              <a:rPr lang="ko-KR" altLang="en-US" sz="1400" dirty="0">
                <a:latin typeface="+mn-ea"/>
              </a:rPr>
              <a:t>는 객체의 영역을 사각형 형태로 표현하며 이미지에서 객체의 위치와 크기를 파악할 수 있으며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경계 상자는 정사각형 또는 직사각형 구조로 선분이 수평이 되는 수직한 구조를 가짐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마스크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Mask</a:t>
            </a:r>
            <a:r>
              <a:rPr lang="ko-KR" altLang="en-US" sz="1400" dirty="0">
                <a:latin typeface="+mn-ea"/>
              </a:rPr>
              <a:t>는 객체 영역을 픽셀 단위로 정확하게 분할</a:t>
            </a:r>
            <a:r>
              <a:rPr lang="en-US" altLang="ko-KR" sz="1400" baseline="30000" dirty="0">
                <a:latin typeface="+mn-ea"/>
              </a:rPr>
              <a:t>Segmentation</a:t>
            </a:r>
            <a:r>
              <a:rPr lang="ko-KR" altLang="en-US" sz="1400" dirty="0">
                <a:latin typeface="+mn-ea"/>
              </a:rPr>
              <a:t>해 표현하는 방식으로 객체의 영역의 정확한 표현을 위해 사용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마스크는 각 픽셀마다 클래스 정보를 갖고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953A79E-5FAF-3B9C-5802-0EA70DD5F703}"/>
              </a:ext>
            </a:extLst>
          </p:cNvPr>
          <p:cNvGrpSpPr/>
          <p:nvPr/>
        </p:nvGrpSpPr>
        <p:grpSpPr>
          <a:xfrm>
            <a:off x="3536647" y="3662271"/>
            <a:ext cx="5118705" cy="2508059"/>
            <a:chOff x="3536647" y="3576546"/>
            <a:chExt cx="5118705" cy="2508059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B651357B-2B95-3A61-7160-2B8EF65D067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25"/>
            <a:stretch/>
          </p:blipFill>
          <p:spPr bwMode="auto">
            <a:xfrm>
              <a:off x="3536647" y="3576546"/>
              <a:ext cx="2150574" cy="21569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D6F0B896-A020-9B2C-9FA8-06EEDFF5948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025"/>
            <a:stretch/>
          </p:blipFill>
          <p:spPr bwMode="auto">
            <a:xfrm>
              <a:off x="6504780" y="3576546"/>
              <a:ext cx="2150572" cy="21569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C07841-A43F-0CD5-2AE8-E4B4F9707423}"/>
                </a:ext>
              </a:extLst>
            </p:cNvPr>
            <p:cNvSpPr txBox="1"/>
            <p:nvPr/>
          </p:nvSpPr>
          <p:spPr>
            <a:xfrm>
              <a:off x="3827104" y="571527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Bounding Box</a:t>
              </a:r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982E1A-39CA-74D3-8D1B-3C3845DB83EC}"/>
                </a:ext>
              </a:extLst>
            </p:cNvPr>
            <p:cNvSpPr txBox="1"/>
            <p:nvPr/>
          </p:nvSpPr>
          <p:spPr>
            <a:xfrm>
              <a:off x="7256900" y="571527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Mask</a:t>
              </a:r>
              <a:endParaRPr lang="ko-KR" altLang="en-US" dirty="0"/>
            </a:p>
          </p:txBody>
        </p:sp>
      </p:grp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0658A1-4E02-62A8-F1C0-F58A0520B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62860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객체 탐지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1338360" cy="35743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객체 탐지 방법으로는 크게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경계 상자 탐지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의미론적 분할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객체분할</a:t>
            </a:r>
            <a:r>
              <a:rPr lang="ko-KR" altLang="en-US" sz="1400" dirty="0">
                <a:latin typeface="+mn-ea"/>
              </a:rPr>
              <a:t>이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경계 상자 탐지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Bounding Box Detection</a:t>
            </a:r>
            <a:r>
              <a:rPr lang="ko-KR" altLang="en-US" sz="1400" dirty="0">
                <a:latin typeface="+mn-ea"/>
              </a:rPr>
              <a:t>는 경계 상자를 활용해 객체의 간단하게 표현하는 방법으로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다른 객체 검출 방법에 비해 처리 속도가 빠르다는 장점이 있으며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하지만 경계 상자는 객체의 영역을 향상 정사각형 또는 직사각형으로 표현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하기 때문에 객체의 상세한 영역을 파악하기 어렵다는 단점이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의미론적 분할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Semantic Segmentation</a:t>
            </a:r>
            <a:r>
              <a:rPr lang="ko-KR" altLang="en-US" sz="1400" dirty="0">
                <a:latin typeface="+mn-ea"/>
              </a:rPr>
              <a:t>은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마스크 방식을 사용해 이미지에서 객체와 배경을 픽셀 단위로 분할하는 방식이며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객체의 영역을 정확히 분할하기 때문에 객체의 상세한 모양을 확인할 수 있고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배경과 같이 광범위한 영역의 객체도 검출할 수 있다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하지만 픽셀 단위로 분류하기 때문에 계산 비용이 높고 객체 간 경계에서 </a:t>
            </a:r>
            <a:r>
              <a:rPr lang="ko-KR" altLang="en-US" sz="1400" dirty="0" err="1">
                <a:latin typeface="+mn-ea"/>
              </a:rPr>
              <a:t>오분류할</a:t>
            </a:r>
            <a:r>
              <a:rPr lang="ko-KR" altLang="en-US" sz="1400" dirty="0">
                <a:latin typeface="+mn-ea"/>
              </a:rPr>
              <a:t> 가능성이 높다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객체 분할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Instance Segmentation</a:t>
            </a:r>
            <a:r>
              <a:rPr lang="ko-KR" altLang="en-US" sz="1400" dirty="0">
                <a:latin typeface="+mn-ea"/>
              </a:rPr>
              <a:t>은 이미지에서 객체를 픽셀 단위로 분리하고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경계 상자와 클래스 레이블을 추출함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객체 분할은 경계 상자 탐지와 의미론적 분할의 기능을 모두 갖고 있기 때문에 더 정확한 객체 인식이 가능함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경계 상자와 마스크 방식을 모두 사용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하므로 다른 방법보다 높은 계산 비용이 필요하며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더 많은 학습 데이터를 요구한다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200" dirty="0">
              <a:latin typeface="+mn-ea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7BFB4C6-A3D1-1B8C-7486-4FEF26EDB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365" y="4737770"/>
            <a:ext cx="6341269" cy="170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3EDEB3-1CDC-F2F7-41C0-BD3D0A50D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90778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43340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R-CNN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0357323" cy="2281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b="1" dirty="0">
                <a:solidFill>
                  <a:schemeClr val="accent1"/>
                </a:solidFill>
                <a:latin typeface="+mn-ea"/>
              </a:rPr>
              <a:t>R-</a:t>
            </a:r>
            <a:r>
              <a:rPr lang="en-US" altLang="ko-KR" sz="1400" b="1" dirty="0" err="1">
                <a:solidFill>
                  <a:schemeClr val="accent1"/>
                </a:solidFill>
                <a:latin typeface="+mn-ea"/>
              </a:rPr>
              <a:t>CNN</a:t>
            </a:r>
            <a:r>
              <a:rPr lang="en-US" altLang="ko-KR" sz="1400" b="1" baseline="30000" dirty="0" err="1">
                <a:solidFill>
                  <a:schemeClr val="accent1"/>
                </a:solidFill>
                <a:latin typeface="+mn-ea"/>
              </a:rPr>
              <a:t>Region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 Based Convolutional Neural Networks</a:t>
            </a:r>
            <a:r>
              <a:rPr lang="ko-KR" altLang="en-US" sz="1400" dirty="0">
                <a:latin typeface="+mn-ea"/>
              </a:rPr>
              <a:t>은 영역 제안</a:t>
            </a:r>
            <a:r>
              <a:rPr lang="en-US" altLang="ko-KR" sz="1400" baseline="30000" dirty="0">
                <a:latin typeface="+mn-ea"/>
              </a:rPr>
              <a:t>Region Proposal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특징 추출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서포트 벡터 </a:t>
            </a:r>
            <a:r>
              <a:rPr lang="ko-KR" altLang="en-US" sz="1400" dirty="0" err="1">
                <a:latin typeface="+mn-ea"/>
              </a:rPr>
              <a:t>머신을</a:t>
            </a:r>
            <a:r>
              <a:rPr lang="ko-KR" altLang="en-US" sz="1400" dirty="0">
                <a:latin typeface="+mn-ea"/>
              </a:rPr>
              <a:t> 활용해 객체 탐지를 수행함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영역 제안 과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모델을 결합하는 방식이므로 </a:t>
            </a:r>
            <a:r>
              <a:rPr lang="en-US" altLang="ko-KR" sz="1400" dirty="0">
                <a:latin typeface="+mn-ea"/>
              </a:rPr>
              <a:t>R-</a:t>
            </a:r>
            <a:r>
              <a:rPr lang="en-US" altLang="ko-KR" sz="1400" dirty="0" err="1">
                <a:latin typeface="+mn-ea"/>
              </a:rPr>
              <a:t>CNN</a:t>
            </a:r>
            <a:r>
              <a:rPr lang="en-US" altLang="ko-KR" sz="1400" baseline="30000" dirty="0" err="1">
                <a:latin typeface="+mn-ea"/>
              </a:rPr>
              <a:t>Regions</a:t>
            </a:r>
            <a:r>
              <a:rPr lang="ko-KR" altLang="en-US" sz="1400" baseline="30000" dirty="0">
                <a:latin typeface="+mn-ea"/>
              </a:rPr>
              <a:t> </a:t>
            </a:r>
            <a:r>
              <a:rPr lang="en-US" altLang="ko-KR" sz="1400" baseline="30000" dirty="0">
                <a:latin typeface="+mn-ea"/>
              </a:rPr>
              <a:t>Based</a:t>
            </a:r>
            <a:r>
              <a:rPr lang="ko-KR" altLang="en-US" sz="1400" baseline="30000" dirty="0">
                <a:latin typeface="+mn-ea"/>
              </a:rPr>
              <a:t> </a:t>
            </a:r>
            <a:r>
              <a:rPr lang="en-US" altLang="ko-KR" sz="1400" baseline="30000" dirty="0">
                <a:latin typeface="+mn-ea"/>
              </a:rPr>
              <a:t>CNN</a:t>
            </a:r>
            <a:r>
              <a:rPr lang="ko-KR" altLang="en-US" sz="1400" dirty="0">
                <a:latin typeface="+mn-ea"/>
              </a:rPr>
              <a:t>이라고 부름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R-CNN</a:t>
            </a:r>
            <a:r>
              <a:rPr lang="ko-KR" altLang="en-US" sz="1400" dirty="0">
                <a:latin typeface="+mn-ea"/>
              </a:rPr>
              <a:t>의 영역 제안은 객체 탐지를 위해 사용되는 영역 추출 알고리즘 중 하나인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선택적 탐색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Selective Search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알고리즘</a:t>
            </a:r>
            <a:r>
              <a:rPr lang="ko-KR" altLang="en-US" sz="1400" dirty="0">
                <a:latin typeface="+mn-ea"/>
              </a:rPr>
              <a:t>을 사용함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선택적 탐색 알고리즘은 규칙 기반의 알고리즘으로 입력 이미지에서 객체가 있을 만한 후보 영역을 생성함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후보 영역을 생성하기 위해 입력 이미지에 대한 인접한 픽셀과 비슷한 색상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질감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밝기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크기 등 유사한 특징을 갖는 영역을 군집화 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군집화된</a:t>
            </a:r>
            <a:r>
              <a:rPr lang="ko-KR" altLang="en-US" sz="1400" dirty="0">
                <a:latin typeface="+mn-ea"/>
              </a:rPr>
              <a:t> 영역에도 같은 과정을 반복해 군집을 확장해 가며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이를 통해 얻은 군집으로 객체가 존재할 수 있는 영역을 추출함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200" dirty="0">
              <a:latin typeface="+mn-ea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694625B-7308-2E67-7B94-EA15B93A724D}"/>
              </a:ext>
            </a:extLst>
          </p:cNvPr>
          <p:cNvGrpSpPr/>
          <p:nvPr/>
        </p:nvGrpSpPr>
        <p:grpSpPr>
          <a:xfrm>
            <a:off x="622669" y="4052681"/>
            <a:ext cx="10946662" cy="1905724"/>
            <a:chOff x="624472" y="4187662"/>
            <a:chExt cx="10946662" cy="1905724"/>
          </a:xfrm>
        </p:grpSpPr>
        <p:pic>
          <p:nvPicPr>
            <p:cNvPr id="4098" name="Picture 2" descr="강아지 산책의 중요성! : 도그마루 유용한 정보">
              <a:extLst>
                <a:ext uri="{FF2B5EF4-FFF2-40B4-BE49-F238E27FC236}">
                  <a16:creationId xmlns:a16="http://schemas.microsoft.com/office/drawing/2014/main" id="{48B83C43-1A99-1383-CC8D-0180D60385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472" y="4187663"/>
              <a:ext cx="2454792" cy="1637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2" descr="강아지 산책의 중요성! : 도그마루 유용한 정보">
              <a:extLst>
                <a:ext uri="{FF2B5EF4-FFF2-40B4-BE49-F238E27FC236}">
                  <a16:creationId xmlns:a16="http://schemas.microsoft.com/office/drawing/2014/main" id="{45EFE93D-F0E6-EEA5-EE2A-A2B97E146F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830" y="4187663"/>
              <a:ext cx="2454792" cy="1637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강아지 산책의 중요성! : 도그마루 유용한 정보">
              <a:extLst>
                <a:ext uri="{FF2B5EF4-FFF2-40B4-BE49-F238E27FC236}">
                  <a16:creationId xmlns:a16="http://schemas.microsoft.com/office/drawing/2014/main" id="{BDDDFA79-283E-D1A5-6D1F-68B5ED4C42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86" y="4187663"/>
              <a:ext cx="2454792" cy="1637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강아지 산책의 중요성! : 도그마루 유용한 정보">
              <a:extLst>
                <a:ext uri="{FF2B5EF4-FFF2-40B4-BE49-F238E27FC236}">
                  <a16:creationId xmlns:a16="http://schemas.microsoft.com/office/drawing/2014/main" id="{772255D7-B940-C3E2-0344-8D8ABC7540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342" y="4187662"/>
              <a:ext cx="2454792" cy="1637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4E0B5750-0F08-006B-A457-07D5BD01BF0C}"/>
                </a:ext>
              </a:extLst>
            </p:cNvPr>
            <p:cNvCxnSpPr>
              <a:stCxn id="4098" idx="3"/>
              <a:endCxn id="2" idx="1"/>
            </p:cNvCxnSpPr>
            <p:nvPr/>
          </p:nvCxnSpPr>
          <p:spPr>
            <a:xfrm>
              <a:off x="3079264" y="5006512"/>
              <a:ext cx="86256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365380-7D44-593B-4D21-70A698822F79}"/>
                </a:ext>
              </a:extLst>
            </p:cNvPr>
            <p:cNvSpPr txBox="1"/>
            <p:nvPr/>
          </p:nvSpPr>
          <p:spPr>
            <a:xfrm>
              <a:off x="3050324" y="4744900"/>
              <a:ext cx="92044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err="1"/>
                <a:t>선태적</a:t>
              </a:r>
              <a:r>
                <a:rPr lang="ko-KR" altLang="en-US" sz="1050" dirty="0"/>
                <a:t> 탐색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DB5460-27DA-C07A-4316-479EC32325F1}"/>
                </a:ext>
              </a:extLst>
            </p:cNvPr>
            <p:cNvSpPr txBox="1"/>
            <p:nvPr/>
          </p:nvSpPr>
          <p:spPr>
            <a:xfrm>
              <a:off x="4786749" y="5839470"/>
              <a:ext cx="76495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초기 탐색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193863-A9F2-71D4-FCD1-1CDA8D1D4FB6}"/>
                </a:ext>
              </a:extLst>
            </p:cNvPr>
            <p:cNvSpPr txBox="1"/>
            <p:nvPr/>
          </p:nvSpPr>
          <p:spPr>
            <a:xfrm>
              <a:off x="7374005" y="5839470"/>
              <a:ext cx="76495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탐색 반복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F960A76-15E3-EBB1-26A9-84EEBE87F621}"/>
                </a:ext>
              </a:extLst>
            </p:cNvPr>
            <p:cNvSpPr txBox="1"/>
            <p:nvPr/>
          </p:nvSpPr>
          <p:spPr>
            <a:xfrm>
              <a:off x="7374006" y="5839470"/>
              <a:ext cx="76495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탐색 반복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B8AAB2E-CB14-4BD7-D2E7-C73F2EC392D5}"/>
                </a:ext>
              </a:extLst>
            </p:cNvPr>
            <p:cNvSpPr txBox="1"/>
            <p:nvPr/>
          </p:nvSpPr>
          <p:spPr>
            <a:xfrm>
              <a:off x="9961261" y="5839470"/>
              <a:ext cx="76495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많은 탐색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97C3B95-129B-54F1-1C03-77AE5CE3A12A}"/>
                </a:ext>
              </a:extLst>
            </p:cNvPr>
            <p:cNvSpPr txBox="1"/>
            <p:nvPr/>
          </p:nvSpPr>
          <p:spPr>
            <a:xfrm>
              <a:off x="1405271" y="5839470"/>
              <a:ext cx="89319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/>
                <a:t>입력 이미지</a:t>
              </a:r>
              <a:endParaRPr lang="ko-KR" altLang="en-US" sz="1050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2ECB288-6951-3DF6-FCBD-A4EB23D251F3}"/>
                </a:ext>
              </a:extLst>
            </p:cNvPr>
            <p:cNvSpPr/>
            <p:nvPr/>
          </p:nvSpPr>
          <p:spPr>
            <a:xfrm>
              <a:off x="3970769" y="4253023"/>
              <a:ext cx="815980" cy="12050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134CA79-C097-C9BF-A2C7-47528A6C17FE}"/>
                </a:ext>
              </a:extLst>
            </p:cNvPr>
            <p:cNvSpPr/>
            <p:nvPr/>
          </p:nvSpPr>
          <p:spPr>
            <a:xfrm>
              <a:off x="4367715" y="4327384"/>
              <a:ext cx="2028906" cy="4175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B03CD06-CC59-AFF9-D564-9D4BBCFB946C}"/>
                </a:ext>
              </a:extLst>
            </p:cNvPr>
            <p:cNvSpPr/>
            <p:nvPr/>
          </p:nvSpPr>
          <p:spPr>
            <a:xfrm>
              <a:off x="4048128" y="4387636"/>
              <a:ext cx="1922608" cy="4175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3C76BBC-65DF-1665-7010-D2660F598E52}"/>
                </a:ext>
              </a:extLst>
            </p:cNvPr>
            <p:cNvSpPr/>
            <p:nvPr/>
          </p:nvSpPr>
          <p:spPr>
            <a:xfrm>
              <a:off x="4154772" y="4439826"/>
              <a:ext cx="2028906" cy="4175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B25521E-3A80-B87B-C402-EA0A3AA098D0}"/>
                </a:ext>
              </a:extLst>
            </p:cNvPr>
            <p:cNvSpPr/>
            <p:nvPr/>
          </p:nvSpPr>
          <p:spPr>
            <a:xfrm>
              <a:off x="4048301" y="4602635"/>
              <a:ext cx="2028906" cy="4175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B14FF516-49BC-CA5B-D3B6-FA549CDA1F74}"/>
                </a:ext>
              </a:extLst>
            </p:cNvPr>
            <p:cNvSpPr/>
            <p:nvPr/>
          </p:nvSpPr>
          <p:spPr>
            <a:xfrm>
              <a:off x="4378759" y="4932392"/>
              <a:ext cx="1970397" cy="4175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240B3E2A-48E4-8556-177F-7C68619821F6}"/>
                </a:ext>
              </a:extLst>
            </p:cNvPr>
            <p:cNvSpPr/>
            <p:nvPr/>
          </p:nvSpPr>
          <p:spPr>
            <a:xfrm>
              <a:off x="4154772" y="5146359"/>
              <a:ext cx="2028906" cy="4175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9962A17-2E3D-004F-5496-3E587B93AA13}"/>
                </a:ext>
              </a:extLst>
            </p:cNvPr>
            <p:cNvSpPr/>
            <p:nvPr/>
          </p:nvSpPr>
          <p:spPr>
            <a:xfrm>
              <a:off x="3985641" y="5325623"/>
              <a:ext cx="2028906" cy="4175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55CC0E4-ADC7-50BD-F923-A816DF5061B2}"/>
                </a:ext>
              </a:extLst>
            </p:cNvPr>
            <p:cNvSpPr/>
            <p:nvPr/>
          </p:nvSpPr>
          <p:spPr>
            <a:xfrm>
              <a:off x="5169225" y="4246041"/>
              <a:ext cx="460053" cy="11702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62B49E07-2475-642C-C47B-3056E7F490FF}"/>
                </a:ext>
              </a:extLst>
            </p:cNvPr>
            <p:cNvSpPr/>
            <p:nvPr/>
          </p:nvSpPr>
          <p:spPr>
            <a:xfrm>
              <a:off x="5419288" y="4352067"/>
              <a:ext cx="460053" cy="11702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F27DAF8-7644-57B9-AE15-14F9234DEA63}"/>
                </a:ext>
              </a:extLst>
            </p:cNvPr>
            <p:cNvSpPr/>
            <p:nvPr/>
          </p:nvSpPr>
          <p:spPr>
            <a:xfrm>
              <a:off x="5830269" y="4227447"/>
              <a:ext cx="460053" cy="11702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EA453CE-4478-ECC0-3A8D-E5F652A10735}"/>
                </a:ext>
              </a:extLst>
            </p:cNvPr>
            <p:cNvSpPr/>
            <p:nvPr/>
          </p:nvSpPr>
          <p:spPr>
            <a:xfrm>
              <a:off x="4670406" y="4408501"/>
              <a:ext cx="460053" cy="11702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FFC5892-37BB-3BF3-C3F8-34011E03A8D7}"/>
                </a:ext>
              </a:extLst>
            </p:cNvPr>
            <p:cNvSpPr/>
            <p:nvPr/>
          </p:nvSpPr>
          <p:spPr>
            <a:xfrm>
              <a:off x="4213779" y="4646562"/>
              <a:ext cx="460053" cy="11702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9BD134F1-CEA7-5604-00C9-E2FDE88BD152}"/>
                </a:ext>
              </a:extLst>
            </p:cNvPr>
            <p:cNvSpPr/>
            <p:nvPr/>
          </p:nvSpPr>
          <p:spPr>
            <a:xfrm>
              <a:off x="4460475" y="4513247"/>
              <a:ext cx="460053" cy="11702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98BC3C7-965E-7360-0B77-26A123CBBD78}"/>
                </a:ext>
              </a:extLst>
            </p:cNvPr>
            <p:cNvSpPr/>
            <p:nvPr/>
          </p:nvSpPr>
          <p:spPr>
            <a:xfrm>
              <a:off x="5771090" y="4556028"/>
              <a:ext cx="460053" cy="11702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4EF3588-21AC-77F0-7D56-D4CD49F3E718}"/>
                </a:ext>
              </a:extLst>
            </p:cNvPr>
            <p:cNvSpPr/>
            <p:nvPr/>
          </p:nvSpPr>
          <p:spPr>
            <a:xfrm>
              <a:off x="7310805" y="4408501"/>
              <a:ext cx="460053" cy="11702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99ACD4DB-2E2E-8400-7C37-3A73946D7C67}"/>
                </a:ext>
              </a:extLst>
            </p:cNvPr>
            <p:cNvSpPr/>
            <p:nvPr/>
          </p:nvSpPr>
          <p:spPr>
            <a:xfrm>
              <a:off x="7889555" y="4313274"/>
              <a:ext cx="460053" cy="117024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3D870E9-A6CD-9082-0AFA-93D7E66E307A}"/>
                </a:ext>
              </a:extLst>
            </p:cNvPr>
            <p:cNvSpPr/>
            <p:nvPr/>
          </p:nvSpPr>
          <p:spPr>
            <a:xfrm>
              <a:off x="6703270" y="5020150"/>
              <a:ext cx="2280608" cy="49736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4BF43E1-217E-27BB-6388-1D77CE8DA98D}"/>
                </a:ext>
              </a:extLst>
            </p:cNvPr>
            <p:cNvSpPr/>
            <p:nvPr/>
          </p:nvSpPr>
          <p:spPr>
            <a:xfrm>
              <a:off x="6597612" y="4243743"/>
              <a:ext cx="2280608" cy="49736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95058911-4838-0230-D036-667884FAD560}"/>
                </a:ext>
              </a:extLst>
            </p:cNvPr>
            <p:cNvSpPr/>
            <p:nvPr/>
          </p:nvSpPr>
          <p:spPr>
            <a:xfrm>
              <a:off x="6944336" y="4643787"/>
              <a:ext cx="436009" cy="49736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0EA78BD-C533-2CF2-75F6-627880F0225D}"/>
                </a:ext>
              </a:extLst>
            </p:cNvPr>
            <p:cNvSpPr/>
            <p:nvPr/>
          </p:nvSpPr>
          <p:spPr>
            <a:xfrm flipV="1">
              <a:off x="7018898" y="4556418"/>
              <a:ext cx="1629409" cy="25615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070FB958-15A7-B0FB-91C4-B531EA849CFC}"/>
                </a:ext>
              </a:extLst>
            </p:cNvPr>
            <p:cNvSpPr/>
            <p:nvPr/>
          </p:nvSpPr>
          <p:spPr>
            <a:xfrm flipV="1">
              <a:off x="7304876" y="5091177"/>
              <a:ext cx="1629409" cy="25615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5269888B-C712-8A95-C9DA-2A0CEFBD2795}"/>
                </a:ext>
              </a:extLst>
            </p:cNvPr>
            <p:cNvSpPr/>
            <p:nvPr/>
          </p:nvSpPr>
          <p:spPr>
            <a:xfrm flipV="1">
              <a:off x="9224944" y="4376154"/>
              <a:ext cx="2279484" cy="114135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7B4BE0E-0E2D-D254-C824-ED6A18F2EC6F}"/>
                </a:ext>
              </a:extLst>
            </p:cNvPr>
            <p:cNvSpPr/>
            <p:nvPr/>
          </p:nvSpPr>
          <p:spPr>
            <a:xfrm flipV="1">
              <a:off x="9765597" y="4439269"/>
              <a:ext cx="724981" cy="100071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4227A2C1-D26A-ACC4-CA5C-56A0EA8CEC47}"/>
                </a:ext>
              </a:extLst>
            </p:cNvPr>
            <p:cNvSpPr/>
            <p:nvPr/>
          </p:nvSpPr>
          <p:spPr>
            <a:xfrm>
              <a:off x="9423550" y="5263596"/>
              <a:ext cx="1882272" cy="51742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D3A8D74-E463-A50B-9F2C-153B90EFB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06554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143340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R-CNN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0663497" cy="26465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선택적 탐색 알고리즘을 통해 </a:t>
            </a:r>
            <a:r>
              <a:rPr lang="en-US" altLang="ko-KR" sz="1400" dirty="0">
                <a:latin typeface="+mn-ea"/>
              </a:rPr>
              <a:t>2000</a:t>
            </a:r>
            <a:r>
              <a:rPr lang="ko-KR" altLang="en-US" sz="1400" dirty="0">
                <a:latin typeface="+mn-ea"/>
              </a:rPr>
              <a:t>여 개의 영역이 생성됨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영역마다 </a:t>
            </a:r>
            <a:r>
              <a:rPr lang="en-US" altLang="ko-KR" sz="1400" dirty="0" err="1">
                <a:latin typeface="+mn-ea"/>
              </a:rPr>
              <a:t>AlexNet</a:t>
            </a:r>
            <a:r>
              <a:rPr lang="ko-KR" altLang="en-US" sz="1400" dirty="0">
                <a:latin typeface="+mn-ea"/>
              </a:rPr>
              <a:t>을 적용해 </a:t>
            </a:r>
            <a:r>
              <a:rPr lang="en-US" altLang="ko-KR" sz="1400" dirty="0">
                <a:latin typeface="+mn-ea"/>
              </a:rPr>
              <a:t>4096 </a:t>
            </a:r>
            <a:r>
              <a:rPr lang="ko-KR" altLang="en-US" sz="1400" dirty="0">
                <a:latin typeface="+mn-ea"/>
              </a:rPr>
              <a:t>크기의 특징 벡터를 추출함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추출된 특징 벡터를 서포트 벡터 머신 분류기에 입력해 객체 분류를 진행함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서포트 벡터 머신 분류기를 통과하면 </a:t>
            </a:r>
            <a:r>
              <a:rPr lang="en-US" altLang="ko-KR" sz="1400" dirty="0">
                <a:latin typeface="+mn-ea"/>
              </a:rPr>
              <a:t>2000</a:t>
            </a:r>
            <a:r>
              <a:rPr lang="ko-KR" altLang="en-US" sz="1400" dirty="0">
                <a:latin typeface="+mn-ea"/>
              </a:rPr>
              <a:t>여 개의 영역은 클래스와 </a:t>
            </a:r>
            <a:r>
              <a:rPr lang="ko-KR" altLang="en-US" sz="1400" dirty="0" err="1">
                <a:latin typeface="+mn-ea"/>
              </a:rPr>
              <a:t>확률값을</a:t>
            </a:r>
            <a:r>
              <a:rPr lang="ko-KR" altLang="en-US" sz="1400" dirty="0">
                <a:latin typeface="+mn-ea"/>
              </a:rPr>
              <a:t> 갖게 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가장 우수한 영역을 선택하기 위해 </a:t>
            </a:r>
            <a:r>
              <a:rPr lang="ko-KR" altLang="en-US" sz="1400" b="1" dirty="0" err="1">
                <a:solidFill>
                  <a:schemeClr val="accent1"/>
                </a:solidFill>
                <a:latin typeface="+mn-ea"/>
              </a:rPr>
              <a:t>비최대값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 억제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Non-Maximum Suppression</a:t>
            </a:r>
            <a:r>
              <a:rPr lang="ko-KR" altLang="en-US" sz="1400" dirty="0">
                <a:latin typeface="+mn-ea"/>
              </a:rPr>
              <a:t>를 수행함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비최대값</a:t>
            </a:r>
            <a:r>
              <a:rPr lang="ko-KR" altLang="en-US" sz="1400" dirty="0">
                <a:latin typeface="+mn-ea"/>
              </a:rPr>
              <a:t> 억제를 통해 추출된 영역은 대략적인 영역만 표현함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이는 정확한 위치를 나타내지 않으므로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박스</a:t>
            </a:r>
            <a:r>
              <a:rPr lang="en-US" altLang="ko-KR" sz="1400" b="1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회귀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Box Regression</a:t>
            </a:r>
            <a:r>
              <a:rPr lang="ko-KR" altLang="en-US" sz="1400" dirty="0">
                <a:latin typeface="+mn-ea"/>
              </a:rPr>
              <a:t>로 후보 영역이 실제 </a:t>
            </a:r>
            <a:r>
              <a:rPr lang="ko-KR" altLang="en-US" sz="1400" dirty="0" err="1">
                <a:latin typeface="+mn-ea"/>
              </a:rPr>
              <a:t>영역와</a:t>
            </a:r>
            <a:r>
              <a:rPr lang="ko-KR" altLang="en-US" sz="1400" dirty="0">
                <a:latin typeface="+mn-ea"/>
              </a:rPr>
              <a:t> 일치하게 학습해 영역의 위치와 크기를 조정함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기존의 객체 탐지 알고리즘은 이미지를 영역별로 나눠 각 영역에 객체 여부를 판단했다면</a:t>
            </a:r>
            <a:r>
              <a:rPr lang="en-US" altLang="ko-KR" sz="1400" dirty="0">
                <a:latin typeface="+mn-ea"/>
              </a:rPr>
              <a:t>, 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R-CNN</a:t>
            </a:r>
            <a:r>
              <a:rPr lang="ko-KR" altLang="en-US" sz="1400" dirty="0">
                <a:latin typeface="+mn-ea"/>
              </a:rPr>
              <a:t>은 이미지 내 객체가 위치할 만한 후보 영역을 생성해 객체를 탐지 함</a:t>
            </a:r>
            <a:endParaRPr lang="en-US" altLang="ko-KR" sz="1400" dirty="0">
              <a:latin typeface="+mn-ea"/>
            </a:endParaRPr>
          </a:p>
        </p:txBody>
      </p:sp>
      <p:pic>
        <p:nvPicPr>
          <p:cNvPr id="5122" name="Picture 2" descr="R-CNN 을 알아보자">
            <a:extLst>
              <a:ext uri="{FF2B5EF4-FFF2-40B4-BE49-F238E27FC236}">
                <a16:creationId xmlns:a16="http://schemas.microsoft.com/office/drawing/2014/main" id="{EEEC7B8D-0671-E9F8-738B-72691600F4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5" b="22453"/>
          <a:stretch/>
        </p:blipFill>
        <p:spPr bwMode="auto">
          <a:xfrm>
            <a:off x="2868385" y="4088273"/>
            <a:ext cx="6515818" cy="2249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F957D8-06BF-8A1A-800A-BC65DAF60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68525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064989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Fast R-CNN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0442282" cy="20002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기존의 </a:t>
            </a:r>
            <a:r>
              <a:rPr lang="en-US" altLang="ko-KR" sz="1400" dirty="0">
                <a:latin typeface="+mn-ea"/>
              </a:rPr>
              <a:t>R-CNN</a:t>
            </a:r>
            <a:r>
              <a:rPr lang="ko-KR" altLang="en-US" sz="1400" dirty="0">
                <a:latin typeface="+mn-ea"/>
              </a:rPr>
              <a:t>을 개선해 제안한 모델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R-CNN</a:t>
            </a:r>
            <a:r>
              <a:rPr lang="ko-KR" altLang="en-US" sz="1400" dirty="0">
                <a:latin typeface="+mn-ea"/>
              </a:rPr>
              <a:t>의 영역 제안 방식은 </a:t>
            </a:r>
            <a:r>
              <a:rPr lang="en-US" altLang="ko-KR" sz="1400" dirty="0">
                <a:latin typeface="+mn-ea"/>
              </a:rPr>
              <a:t>2000</a:t>
            </a:r>
            <a:r>
              <a:rPr lang="ko-KR" altLang="en-US" sz="1400" dirty="0">
                <a:latin typeface="+mn-ea"/>
              </a:rPr>
              <a:t>여 개의 후보 영역을 생성하고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신경망 모델의 입력으로 전달하는 것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모델에 전달되는 후보 영역은 크기가 매우 다양하고 모든 후보 영역을 합성 모델에 전달하므로 </a:t>
            </a:r>
            <a:r>
              <a:rPr lang="ko-KR" altLang="en-US" sz="1400" dirty="0" err="1">
                <a:latin typeface="+mn-ea"/>
              </a:rPr>
              <a:t>연산량과</a:t>
            </a:r>
            <a:r>
              <a:rPr lang="ko-KR" altLang="en-US" sz="1400" dirty="0">
                <a:latin typeface="+mn-ea"/>
              </a:rPr>
              <a:t> 메모리 사용량이 많음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또한 영역 제안 단계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신경망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서포트 벡터 </a:t>
            </a:r>
            <a:r>
              <a:rPr lang="ko-KR" altLang="en-US" sz="1400" dirty="0" err="1">
                <a:latin typeface="+mn-ea"/>
              </a:rPr>
              <a:t>머신을</a:t>
            </a:r>
            <a:r>
              <a:rPr lang="ko-KR" altLang="en-US" sz="1400" dirty="0">
                <a:latin typeface="+mn-ea"/>
              </a:rPr>
              <a:t> 사용하므로 모델 학습 단계가 분리돼 있어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종단 간 학습</a:t>
            </a:r>
            <a:r>
              <a:rPr lang="en-US" altLang="ko-KR" sz="1400" dirty="0">
                <a:latin typeface="+mn-ea"/>
              </a:rPr>
              <a:t>(End-to-End Learning)</a:t>
            </a:r>
            <a:r>
              <a:rPr lang="ko-KR" altLang="en-US" sz="1400" dirty="0">
                <a:latin typeface="+mn-ea"/>
              </a:rPr>
              <a:t>이 불가능 하고 성능 제약이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 Fast R-CNN</a:t>
            </a:r>
            <a:r>
              <a:rPr lang="ko-KR" altLang="en-US" sz="1400" dirty="0">
                <a:latin typeface="+mn-ea"/>
              </a:rPr>
              <a:t>은 이러한 단점을 개선하여 더욱 빠르고 정확한 물체 인식을 가능하게 함</a:t>
            </a:r>
            <a:endParaRPr lang="en-US" altLang="ko-KR" sz="1200" dirty="0">
              <a:latin typeface="+mn-ea"/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D28886DF-B3DA-C5CC-7C0F-490667DEF461}"/>
              </a:ext>
            </a:extLst>
          </p:cNvPr>
          <p:cNvGrpSpPr/>
          <p:nvPr/>
        </p:nvGrpSpPr>
        <p:grpSpPr>
          <a:xfrm>
            <a:off x="1520397" y="3781939"/>
            <a:ext cx="9151205" cy="2671301"/>
            <a:chOff x="750260" y="3670352"/>
            <a:chExt cx="9151205" cy="2671301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A6ADFDD3-1127-4159-14FE-2E6D1391687D}"/>
                </a:ext>
              </a:extLst>
            </p:cNvPr>
            <p:cNvCxnSpPr>
              <a:cxnSpLocks/>
              <a:stCxn id="33" idx="3"/>
            </p:cNvCxnSpPr>
            <p:nvPr/>
          </p:nvCxnSpPr>
          <p:spPr>
            <a:xfrm>
              <a:off x="8544532" y="4641700"/>
              <a:ext cx="1" cy="549626"/>
            </a:xfrm>
            <a:prstGeom prst="line">
              <a:avLst/>
            </a:prstGeom>
            <a:ln w="12700">
              <a:solidFill>
                <a:srgbClr val="FFC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010D3B48-95C7-6CBA-864D-04447AE9BD49}"/>
                </a:ext>
              </a:extLst>
            </p:cNvPr>
            <p:cNvCxnSpPr>
              <a:cxnSpLocks/>
              <a:stCxn id="34" idx="3"/>
            </p:cNvCxnSpPr>
            <p:nvPr/>
          </p:nvCxnSpPr>
          <p:spPr>
            <a:xfrm>
              <a:off x="9541915" y="4633152"/>
              <a:ext cx="1" cy="568746"/>
            </a:xfrm>
            <a:prstGeom prst="line">
              <a:avLst/>
            </a:prstGeom>
            <a:ln w="12700">
              <a:solidFill>
                <a:srgbClr val="FFC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6B84E756-9E7D-E735-BD52-83DADF22E894}"/>
                </a:ext>
              </a:extLst>
            </p:cNvPr>
            <p:cNvCxnSpPr/>
            <p:nvPr/>
          </p:nvCxnSpPr>
          <p:spPr>
            <a:xfrm flipV="1">
              <a:off x="9552047" y="4085850"/>
              <a:ext cx="0" cy="345119"/>
            </a:xfrm>
            <a:prstGeom prst="straightConnector1">
              <a:avLst/>
            </a:prstGeom>
            <a:ln w="12700">
              <a:solidFill>
                <a:srgbClr val="FFCC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" name="Picture 2" descr="강아지 산책의 중요성! : 도그마루 유용한 정보">
              <a:extLst>
                <a:ext uri="{FF2B5EF4-FFF2-40B4-BE49-F238E27FC236}">
                  <a16:creationId xmlns:a16="http://schemas.microsoft.com/office/drawing/2014/main" id="{0976C676-AD68-00FB-B763-4885F56E79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0260" y="4283922"/>
              <a:ext cx="2454792" cy="1637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정육면체 5">
              <a:extLst>
                <a:ext uri="{FF2B5EF4-FFF2-40B4-BE49-F238E27FC236}">
                  <a16:creationId xmlns:a16="http://schemas.microsoft.com/office/drawing/2014/main" id="{44D19309-29DE-94CD-80FF-FA0B9D43FC79}"/>
                </a:ext>
              </a:extLst>
            </p:cNvPr>
            <p:cNvSpPr/>
            <p:nvPr/>
          </p:nvSpPr>
          <p:spPr>
            <a:xfrm flipH="1">
              <a:off x="4134290" y="4283922"/>
              <a:ext cx="779720" cy="1857098"/>
            </a:xfrm>
            <a:prstGeom prst="cube">
              <a:avLst>
                <a:gd name="adj" fmla="val 61364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정육면체 6">
              <a:extLst>
                <a:ext uri="{FF2B5EF4-FFF2-40B4-BE49-F238E27FC236}">
                  <a16:creationId xmlns:a16="http://schemas.microsoft.com/office/drawing/2014/main" id="{6927EE20-0B24-3E4E-FED6-764FE46CA526}"/>
                </a:ext>
              </a:extLst>
            </p:cNvPr>
            <p:cNvSpPr/>
            <p:nvPr/>
          </p:nvSpPr>
          <p:spPr>
            <a:xfrm flipH="1">
              <a:off x="3944672" y="3947351"/>
              <a:ext cx="1158955" cy="2394302"/>
            </a:xfrm>
            <a:prstGeom prst="cube">
              <a:avLst>
                <a:gd name="adj" fmla="val 63077"/>
              </a:avLst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정육면체 9">
              <a:extLst>
                <a:ext uri="{FF2B5EF4-FFF2-40B4-BE49-F238E27FC236}">
                  <a16:creationId xmlns:a16="http://schemas.microsoft.com/office/drawing/2014/main" id="{1BD055BB-5756-40C8-8708-18D61110EB52}"/>
                </a:ext>
              </a:extLst>
            </p:cNvPr>
            <p:cNvSpPr/>
            <p:nvPr/>
          </p:nvSpPr>
          <p:spPr>
            <a:xfrm flipH="1">
              <a:off x="5713521" y="4556140"/>
              <a:ext cx="609602" cy="1176724"/>
            </a:xfrm>
            <a:prstGeom prst="cube">
              <a:avLst>
                <a:gd name="adj" fmla="val 61364"/>
              </a:avLst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5077259-1651-2288-A736-CE7F0022DA97}"/>
                </a:ext>
              </a:extLst>
            </p:cNvPr>
            <p:cNvSpPr/>
            <p:nvPr/>
          </p:nvSpPr>
          <p:spPr>
            <a:xfrm>
              <a:off x="1424762" y="4489429"/>
              <a:ext cx="694661" cy="116326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BEB873D7-33F0-0A70-9E48-AC4025D494EE}"/>
                </a:ext>
              </a:extLst>
            </p:cNvPr>
            <p:cNvCxnSpPr/>
            <p:nvPr/>
          </p:nvCxnSpPr>
          <p:spPr>
            <a:xfrm>
              <a:off x="2119423" y="5071060"/>
              <a:ext cx="2275368" cy="3171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4E15286-2025-721B-7448-FAC08C098122}"/>
                </a:ext>
              </a:extLst>
            </p:cNvPr>
            <p:cNvSpPr txBox="1"/>
            <p:nvPr/>
          </p:nvSpPr>
          <p:spPr>
            <a:xfrm>
              <a:off x="3205052" y="5100731"/>
              <a:ext cx="7681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관심영역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3CBDA4-EAE6-E9AB-AE4F-2B949C7425EF}"/>
                </a:ext>
              </a:extLst>
            </p:cNvPr>
            <p:cNvSpPr txBox="1"/>
            <p:nvPr/>
          </p:nvSpPr>
          <p:spPr>
            <a:xfrm>
              <a:off x="3527393" y="3670352"/>
              <a:ext cx="12137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이미지 특징 맵</a:t>
              </a:r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FF91D4E5-8384-7EE7-3FB9-5E40B0A027A9}"/>
                </a:ext>
              </a:extLst>
            </p:cNvPr>
            <p:cNvCxnSpPr/>
            <p:nvPr/>
          </p:nvCxnSpPr>
          <p:spPr>
            <a:xfrm>
              <a:off x="4914010" y="5144502"/>
              <a:ext cx="1033134" cy="0"/>
            </a:xfrm>
            <a:prstGeom prst="straightConnector1">
              <a:avLst/>
            </a:prstGeom>
            <a:ln w="127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FE5A46-3AE2-FB48-3603-F49D7BFF22C6}"/>
                </a:ext>
              </a:extLst>
            </p:cNvPr>
            <p:cNvSpPr txBox="1"/>
            <p:nvPr/>
          </p:nvSpPr>
          <p:spPr>
            <a:xfrm>
              <a:off x="5236350" y="4283922"/>
              <a:ext cx="12137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관심 영역 </a:t>
              </a:r>
              <a:r>
                <a:rPr lang="ko-KR" altLang="en-US" sz="1200" dirty="0" err="1"/>
                <a:t>풀링</a:t>
              </a:r>
              <a:endParaRPr lang="ko-KR" altLang="en-US" sz="1200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DDEB46D-7894-4DC3-4DEC-72816222F7F7}"/>
                </a:ext>
              </a:extLst>
            </p:cNvPr>
            <p:cNvSpPr/>
            <p:nvPr/>
          </p:nvSpPr>
          <p:spPr>
            <a:xfrm>
              <a:off x="7047612" y="4061341"/>
              <a:ext cx="241004" cy="225997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7E8B74A-8627-EF5F-A70E-515629BEAB61}"/>
                </a:ext>
              </a:extLst>
            </p:cNvPr>
            <p:cNvSpPr/>
            <p:nvPr/>
          </p:nvSpPr>
          <p:spPr>
            <a:xfrm>
              <a:off x="7435703" y="4061341"/>
              <a:ext cx="241004" cy="225997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6C6192B-4CFE-FE17-DC42-44369976C6EF}"/>
                </a:ext>
              </a:extLst>
            </p:cNvPr>
            <p:cNvSpPr txBox="1"/>
            <p:nvPr/>
          </p:nvSpPr>
          <p:spPr>
            <a:xfrm>
              <a:off x="6951736" y="3808851"/>
              <a:ext cx="8451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완전 연결</a:t>
              </a:r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11A2004B-02DC-7AC6-6528-E768B4AB18BE}"/>
                </a:ext>
              </a:extLst>
            </p:cNvPr>
            <p:cNvCxnSpPr/>
            <p:nvPr/>
          </p:nvCxnSpPr>
          <p:spPr>
            <a:xfrm flipV="1">
              <a:off x="6450144" y="4728678"/>
              <a:ext cx="501592" cy="836427"/>
            </a:xfrm>
            <a:prstGeom prst="straightConnector1">
              <a:avLst/>
            </a:prstGeom>
            <a:ln w="127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4CF2D7D2-796A-FA85-2DD5-119F6214877A}"/>
                </a:ext>
              </a:extLst>
            </p:cNvPr>
            <p:cNvCxnSpPr/>
            <p:nvPr/>
          </p:nvCxnSpPr>
          <p:spPr>
            <a:xfrm>
              <a:off x="6450144" y="4728678"/>
              <a:ext cx="501592" cy="836427"/>
            </a:xfrm>
            <a:prstGeom prst="straightConnector1">
              <a:avLst/>
            </a:prstGeom>
            <a:ln w="127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FE9E78F3-A7DE-3AA1-6E02-A3ACF9DBCEC2}"/>
                </a:ext>
              </a:extLst>
            </p:cNvPr>
            <p:cNvCxnSpPr>
              <a:cxnSpLocks/>
              <a:stCxn id="23" idx="3"/>
            </p:cNvCxnSpPr>
            <p:nvPr/>
          </p:nvCxnSpPr>
          <p:spPr>
            <a:xfrm>
              <a:off x="7676707" y="5191326"/>
              <a:ext cx="1870351" cy="10572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4F99522F-7EB8-1D6B-DCEB-4A9D6487DBB9}"/>
                </a:ext>
              </a:extLst>
            </p:cNvPr>
            <p:cNvSpPr/>
            <p:nvPr/>
          </p:nvSpPr>
          <p:spPr>
            <a:xfrm rot="5400000">
              <a:off x="8439167" y="4176785"/>
              <a:ext cx="210731" cy="71909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41CA8B9-4680-9BEF-56C0-CB7B17A677CC}"/>
                </a:ext>
              </a:extLst>
            </p:cNvPr>
            <p:cNvSpPr/>
            <p:nvPr/>
          </p:nvSpPr>
          <p:spPr>
            <a:xfrm rot="5400000">
              <a:off x="9436550" y="4168237"/>
              <a:ext cx="210731" cy="71909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BA55CD6D-CE72-0AEF-4B91-47E39AFAE66B}"/>
                </a:ext>
              </a:extLst>
            </p:cNvPr>
            <p:cNvCxnSpPr>
              <a:stCxn id="33" idx="1"/>
            </p:cNvCxnSpPr>
            <p:nvPr/>
          </p:nvCxnSpPr>
          <p:spPr>
            <a:xfrm flipV="1">
              <a:off x="8544532" y="4085850"/>
              <a:ext cx="0" cy="345119"/>
            </a:xfrm>
            <a:prstGeom prst="straightConnector1">
              <a:avLst/>
            </a:prstGeom>
            <a:ln w="12700">
              <a:solidFill>
                <a:srgbClr val="FFCC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2205965C-3C16-C3B5-BF4B-800ECE0E090C}"/>
                </a:ext>
              </a:extLst>
            </p:cNvPr>
            <p:cNvSpPr/>
            <p:nvPr/>
          </p:nvSpPr>
          <p:spPr>
            <a:xfrm>
              <a:off x="8180015" y="3894919"/>
              <a:ext cx="719099" cy="1933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박스분류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24434A1D-F421-704B-10CD-242B3BE91E58}"/>
                </a:ext>
              </a:extLst>
            </p:cNvPr>
            <p:cNvSpPr/>
            <p:nvPr/>
          </p:nvSpPr>
          <p:spPr>
            <a:xfrm>
              <a:off x="9182365" y="3894919"/>
              <a:ext cx="719099" cy="1933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박스회귀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92613F8-DF2D-780E-B82B-6B5AAEB9C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9154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064989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Fast R-CNN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10697159" cy="23233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 R-CNN</a:t>
            </a:r>
            <a:r>
              <a:rPr lang="ko-KR" altLang="en-US" sz="1400" dirty="0">
                <a:latin typeface="+mn-ea"/>
              </a:rPr>
              <a:t>은 입력 이미지를 사전 학습된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신경망에 전달해 특징 </a:t>
            </a:r>
            <a:r>
              <a:rPr lang="ko-KR" altLang="en-US" sz="1400" dirty="0" err="1">
                <a:latin typeface="+mn-ea"/>
              </a:rPr>
              <a:t>맵을</a:t>
            </a:r>
            <a:r>
              <a:rPr lang="ko-KR" altLang="en-US" sz="1400" dirty="0">
                <a:latin typeface="+mn-ea"/>
              </a:rPr>
              <a:t> 추출하고</a:t>
            </a:r>
            <a:r>
              <a:rPr lang="en-US" altLang="ko-KR" sz="1400" dirty="0">
                <a:latin typeface="+mn-ea"/>
              </a:rPr>
              <a:t>,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이 특징 </a:t>
            </a:r>
            <a:r>
              <a:rPr lang="ko-KR" altLang="en-US" sz="1400" dirty="0" err="1">
                <a:latin typeface="+mn-ea"/>
              </a:rPr>
              <a:t>맵에</a:t>
            </a:r>
            <a:r>
              <a:rPr lang="ko-KR" altLang="en-US" sz="1400" dirty="0">
                <a:latin typeface="+mn-ea"/>
              </a:rPr>
              <a:t> 영역 제안 방법으로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관심 영역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Region Of Interest</a:t>
            </a:r>
            <a:r>
              <a:rPr lang="ko-KR" altLang="en-US" sz="1400" dirty="0">
                <a:latin typeface="+mn-ea"/>
              </a:rPr>
              <a:t>찾음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관심 영역 기법을 적용해 고정된 크기의 특징 </a:t>
            </a:r>
            <a:r>
              <a:rPr lang="ko-KR" altLang="en-US" sz="1400" dirty="0" err="1">
                <a:latin typeface="+mn-ea"/>
              </a:rPr>
              <a:t>맵을</a:t>
            </a:r>
            <a:r>
              <a:rPr lang="ko-KR" altLang="en-US" sz="1400" dirty="0">
                <a:latin typeface="+mn-ea"/>
              </a:rPr>
              <a:t> 얻고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이 특징 </a:t>
            </a:r>
            <a:r>
              <a:rPr lang="ko-KR" altLang="en-US" sz="1400" dirty="0" err="1">
                <a:latin typeface="+mn-ea"/>
              </a:rPr>
              <a:t>맵을</a:t>
            </a:r>
            <a:r>
              <a:rPr lang="ko-KR" altLang="en-US" sz="1400" dirty="0">
                <a:latin typeface="+mn-ea"/>
              </a:rPr>
              <a:t> 완전 연결 계층에 전달해 물체의 클래스와 위치를 예측함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 R-CNN</a:t>
            </a:r>
            <a:r>
              <a:rPr lang="ko-KR" altLang="en-US" sz="1400" dirty="0">
                <a:latin typeface="+mn-ea"/>
              </a:rPr>
              <a:t>에서 사용하는 관심 영역 </a:t>
            </a:r>
            <a:r>
              <a:rPr lang="ko-KR" altLang="en-US" sz="1400" dirty="0" err="1">
                <a:latin typeface="+mn-ea"/>
              </a:rPr>
              <a:t>풀링은</a:t>
            </a:r>
            <a:r>
              <a:rPr lang="ko-KR" altLang="en-US" sz="1400" dirty="0">
                <a:latin typeface="+mn-ea"/>
              </a:rPr>
              <a:t> 관심 영역을 잘라내 고정된 크기의 특징 </a:t>
            </a:r>
            <a:r>
              <a:rPr lang="ko-KR" altLang="en-US" sz="1400" dirty="0" err="1">
                <a:latin typeface="+mn-ea"/>
              </a:rPr>
              <a:t>맵으로</a:t>
            </a:r>
            <a:r>
              <a:rPr lang="ko-KR" altLang="en-US" sz="1400" dirty="0">
                <a:latin typeface="+mn-ea"/>
              </a:rPr>
              <a:t> 변환하는 작업이다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후보 영역들은 다양한 크기와 비율을 갖고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이러한 후보 영역은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모델의 </a:t>
            </a:r>
            <a:r>
              <a:rPr lang="ko-KR" altLang="en-US" sz="1400" dirty="0" err="1">
                <a:latin typeface="+mn-ea"/>
              </a:rPr>
              <a:t>입력값으로</a:t>
            </a:r>
            <a:r>
              <a:rPr lang="ko-KR" altLang="en-US" sz="1400" dirty="0">
                <a:latin typeface="+mn-ea"/>
              </a:rPr>
              <a:t> 전달하기 위해 고정된 크기의 특징 </a:t>
            </a:r>
            <a:r>
              <a:rPr lang="ko-KR" altLang="en-US" sz="1400" dirty="0" err="1">
                <a:latin typeface="+mn-ea"/>
              </a:rPr>
              <a:t>맵으로</a:t>
            </a:r>
            <a:r>
              <a:rPr lang="ko-KR" altLang="en-US" sz="1400" dirty="0">
                <a:latin typeface="+mn-ea"/>
              </a:rPr>
              <a:t> 변환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관심영역을 특징 맵 크기에 맞게 나누고 분할한 영역 중 가장 큰 값을 추출하는 최대 </a:t>
            </a:r>
            <a:r>
              <a:rPr lang="ko-KR" altLang="en-US" sz="1400" dirty="0" err="1">
                <a:latin typeface="+mn-ea"/>
              </a:rPr>
              <a:t>풀링을</a:t>
            </a:r>
            <a:r>
              <a:rPr lang="ko-KR" altLang="en-US" sz="1400" dirty="0">
                <a:latin typeface="+mn-ea"/>
              </a:rPr>
              <a:t> 적용해 고정된 특징 </a:t>
            </a:r>
            <a:r>
              <a:rPr lang="ko-KR" altLang="en-US" sz="1400" dirty="0" err="1">
                <a:latin typeface="+mn-ea"/>
              </a:rPr>
              <a:t>맵으로</a:t>
            </a:r>
            <a:r>
              <a:rPr lang="ko-KR" altLang="en-US" sz="1400" dirty="0">
                <a:latin typeface="+mn-ea"/>
              </a:rPr>
              <a:t> 변환함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고정된 크기의 특징 </a:t>
            </a:r>
            <a:r>
              <a:rPr lang="ko-KR" altLang="en-US" sz="1400" dirty="0" err="1">
                <a:latin typeface="+mn-ea"/>
              </a:rPr>
              <a:t>맵들은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소프트맥스를</a:t>
            </a:r>
            <a:r>
              <a:rPr lang="ko-KR" altLang="en-US" sz="1400" dirty="0">
                <a:latin typeface="+mn-ea"/>
              </a:rPr>
              <a:t> 통해 클래스를 분류하고 다른 하나는 박스 회귀를 통해 경계 상자를 검출함</a:t>
            </a:r>
            <a:endParaRPr lang="en-US" altLang="ko-KR" sz="1400" dirty="0">
              <a:latin typeface="+mn-ea"/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D28886DF-B3DA-C5CC-7C0F-490667DEF461}"/>
              </a:ext>
            </a:extLst>
          </p:cNvPr>
          <p:cNvGrpSpPr/>
          <p:nvPr/>
        </p:nvGrpSpPr>
        <p:grpSpPr>
          <a:xfrm>
            <a:off x="1520397" y="3765108"/>
            <a:ext cx="9151205" cy="2671301"/>
            <a:chOff x="750260" y="3670352"/>
            <a:chExt cx="9151205" cy="2671301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A6ADFDD3-1127-4159-14FE-2E6D1391687D}"/>
                </a:ext>
              </a:extLst>
            </p:cNvPr>
            <p:cNvCxnSpPr>
              <a:cxnSpLocks/>
              <a:stCxn id="33" idx="3"/>
            </p:cNvCxnSpPr>
            <p:nvPr/>
          </p:nvCxnSpPr>
          <p:spPr>
            <a:xfrm>
              <a:off x="8544532" y="4641700"/>
              <a:ext cx="1" cy="549626"/>
            </a:xfrm>
            <a:prstGeom prst="line">
              <a:avLst/>
            </a:prstGeom>
            <a:ln w="12700">
              <a:solidFill>
                <a:srgbClr val="FFC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010D3B48-95C7-6CBA-864D-04447AE9BD49}"/>
                </a:ext>
              </a:extLst>
            </p:cNvPr>
            <p:cNvCxnSpPr>
              <a:cxnSpLocks/>
              <a:stCxn id="34" idx="3"/>
            </p:cNvCxnSpPr>
            <p:nvPr/>
          </p:nvCxnSpPr>
          <p:spPr>
            <a:xfrm>
              <a:off x="9541915" y="4633152"/>
              <a:ext cx="1" cy="568746"/>
            </a:xfrm>
            <a:prstGeom prst="line">
              <a:avLst/>
            </a:prstGeom>
            <a:ln w="12700">
              <a:solidFill>
                <a:srgbClr val="FFC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6B84E756-9E7D-E735-BD52-83DADF22E894}"/>
                </a:ext>
              </a:extLst>
            </p:cNvPr>
            <p:cNvCxnSpPr/>
            <p:nvPr/>
          </p:nvCxnSpPr>
          <p:spPr>
            <a:xfrm flipV="1">
              <a:off x="9552047" y="4085850"/>
              <a:ext cx="0" cy="345119"/>
            </a:xfrm>
            <a:prstGeom prst="straightConnector1">
              <a:avLst/>
            </a:prstGeom>
            <a:ln w="12700">
              <a:solidFill>
                <a:srgbClr val="FFCC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" name="Picture 2" descr="강아지 산책의 중요성! : 도그마루 유용한 정보">
              <a:extLst>
                <a:ext uri="{FF2B5EF4-FFF2-40B4-BE49-F238E27FC236}">
                  <a16:creationId xmlns:a16="http://schemas.microsoft.com/office/drawing/2014/main" id="{0976C676-AD68-00FB-B763-4885F56E79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0260" y="4283922"/>
              <a:ext cx="2454792" cy="1637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정육면체 5">
              <a:extLst>
                <a:ext uri="{FF2B5EF4-FFF2-40B4-BE49-F238E27FC236}">
                  <a16:creationId xmlns:a16="http://schemas.microsoft.com/office/drawing/2014/main" id="{44D19309-29DE-94CD-80FF-FA0B9D43FC79}"/>
                </a:ext>
              </a:extLst>
            </p:cNvPr>
            <p:cNvSpPr/>
            <p:nvPr/>
          </p:nvSpPr>
          <p:spPr>
            <a:xfrm flipH="1">
              <a:off x="4134290" y="4283922"/>
              <a:ext cx="779720" cy="1857098"/>
            </a:xfrm>
            <a:prstGeom prst="cube">
              <a:avLst>
                <a:gd name="adj" fmla="val 61364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정육면체 6">
              <a:extLst>
                <a:ext uri="{FF2B5EF4-FFF2-40B4-BE49-F238E27FC236}">
                  <a16:creationId xmlns:a16="http://schemas.microsoft.com/office/drawing/2014/main" id="{6927EE20-0B24-3E4E-FED6-764FE46CA526}"/>
                </a:ext>
              </a:extLst>
            </p:cNvPr>
            <p:cNvSpPr/>
            <p:nvPr/>
          </p:nvSpPr>
          <p:spPr>
            <a:xfrm flipH="1">
              <a:off x="3944672" y="3947351"/>
              <a:ext cx="1158955" cy="2394302"/>
            </a:xfrm>
            <a:prstGeom prst="cube">
              <a:avLst>
                <a:gd name="adj" fmla="val 63077"/>
              </a:avLst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정육면체 9">
              <a:extLst>
                <a:ext uri="{FF2B5EF4-FFF2-40B4-BE49-F238E27FC236}">
                  <a16:creationId xmlns:a16="http://schemas.microsoft.com/office/drawing/2014/main" id="{1BD055BB-5756-40C8-8708-18D61110EB52}"/>
                </a:ext>
              </a:extLst>
            </p:cNvPr>
            <p:cNvSpPr/>
            <p:nvPr/>
          </p:nvSpPr>
          <p:spPr>
            <a:xfrm flipH="1">
              <a:off x="5713521" y="4556140"/>
              <a:ext cx="609602" cy="1176724"/>
            </a:xfrm>
            <a:prstGeom prst="cube">
              <a:avLst>
                <a:gd name="adj" fmla="val 61364"/>
              </a:avLst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5077259-1651-2288-A736-CE7F0022DA97}"/>
                </a:ext>
              </a:extLst>
            </p:cNvPr>
            <p:cNvSpPr/>
            <p:nvPr/>
          </p:nvSpPr>
          <p:spPr>
            <a:xfrm>
              <a:off x="1424762" y="4489429"/>
              <a:ext cx="694661" cy="116326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BEB873D7-33F0-0A70-9E48-AC4025D494EE}"/>
                </a:ext>
              </a:extLst>
            </p:cNvPr>
            <p:cNvCxnSpPr/>
            <p:nvPr/>
          </p:nvCxnSpPr>
          <p:spPr>
            <a:xfrm>
              <a:off x="2119423" y="5071060"/>
              <a:ext cx="2275368" cy="3171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4E15286-2025-721B-7448-FAC08C098122}"/>
                </a:ext>
              </a:extLst>
            </p:cNvPr>
            <p:cNvSpPr txBox="1"/>
            <p:nvPr/>
          </p:nvSpPr>
          <p:spPr>
            <a:xfrm>
              <a:off x="3205052" y="5100731"/>
              <a:ext cx="7681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관심영역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3CBDA4-EAE6-E9AB-AE4F-2B949C7425EF}"/>
                </a:ext>
              </a:extLst>
            </p:cNvPr>
            <p:cNvSpPr txBox="1"/>
            <p:nvPr/>
          </p:nvSpPr>
          <p:spPr>
            <a:xfrm>
              <a:off x="3527393" y="3670352"/>
              <a:ext cx="12137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이미지 특징 맵</a:t>
              </a:r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FF91D4E5-8384-7EE7-3FB9-5E40B0A027A9}"/>
                </a:ext>
              </a:extLst>
            </p:cNvPr>
            <p:cNvCxnSpPr/>
            <p:nvPr/>
          </p:nvCxnSpPr>
          <p:spPr>
            <a:xfrm>
              <a:off x="4914010" y="5144502"/>
              <a:ext cx="1033134" cy="0"/>
            </a:xfrm>
            <a:prstGeom prst="straightConnector1">
              <a:avLst/>
            </a:prstGeom>
            <a:ln w="127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FE5A46-3AE2-FB48-3603-F49D7BFF22C6}"/>
                </a:ext>
              </a:extLst>
            </p:cNvPr>
            <p:cNvSpPr txBox="1"/>
            <p:nvPr/>
          </p:nvSpPr>
          <p:spPr>
            <a:xfrm>
              <a:off x="5236350" y="4283922"/>
              <a:ext cx="12137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관심 영역 </a:t>
              </a:r>
              <a:r>
                <a:rPr lang="ko-KR" altLang="en-US" sz="1200" dirty="0" err="1"/>
                <a:t>풀링</a:t>
              </a:r>
              <a:endParaRPr lang="ko-KR" altLang="en-US" sz="1200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DDEB46D-7894-4DC3-4DEC-72816222F7F7}"/>
                </a:ext>
              </a:extLst>
            </p:cNvPr>
            <p:cNvSpPr/>
            <p:nvPr/>
          </p:nvSpPr>
          <p:spPr>
            <a:xfrm>
              <a:off x="7047612" y="4061341"/>
              <a:ext cx="241004" cy="225997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7E8B74A-8627-EF5F-A70E-515629BEAB61}"/>
                </a:ext>
              </a:extLst>
            </p:cNvPr>
            <p:cNvSpPr/>
            <p:nvPr/>
          </p:nvSpPr>
          <p:spPr>
            <a:xfrm>
              <a:off x="7435703" y="4061341"/>
              <a:ext cx="241004" cy="225997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6C6192B-4CFE-FE17-DC42-44369976C6EF}"/>
                </a:ext>
              </a:extLst>
            </p:cNvPr>
            <p:cNvSpPr txBox="1"/>
            <p:nvPr/>
          </p:nvSpPr>
          <p:spPr>
            <a:xfrm>
              <a:off x="6951736" y="3808851"/>
              <a:ext cx="8451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완전 연결</a:t>
              </a:r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11A2004B-02DC-7AC6-6528-E768B4AB18BE}"/>
                </a:ext>
              </a:extLst>
            </p:cNvPr>
            <p:cNvCxnSpPr/>
            <p:nvPr/>
          </p:nvCxnSpPr>
          <p:spPr>
            <a:xfrm flipV="1">
              <a:off x="6450144" y="4728678"/>
              <a:ext cx="501592" cy="836427"/>
            </a:xfrm>
            <a:prstGeom prst="straightConnector1">
              <a:avLst/>
            </a:prstGeom>
            <a:ln w="127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4CF2D7D2-796A-FA85-2DD5-119F6214877A}"/>
                </a:ext>
              </a:extLst>
            </p:cNvPr>
            <p:cNvCxnSpPr/>
            <p:nvPr/>
          </p:nvCxnSpPr>
          <p:spPr>
            <a:xfrm>
              <a:off x="6450144" y="4728678"/>
              <a:ext cx="501592" cy="836427"/>
            </a:xfrm>
            <a:prstGeom prst="straightConnector1">
              <a:avLst/>
            </a:prstGeom>
            <a:ln w="127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FE9E78F3-A7DE-3AA1-6E02-A3ACF9DBCEC2}"/>
                </a:ext>
              </a:extLst>
            </p:cNvPr>
            <p:cNvCxnSpPr>
              <a:cxnSpLocks/>
              <a:stCxn id="23" idx="3"/>
            </p:cNvCxnSpPr>
            <p:nvPr/>
          </p:nvCxnSpPr>
          <p:spPr>
            <a:xfrm>
              <a:off x="7676707" y="5191326"/>
              <a:ext cx="1870351" cy="10572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4F99522F-7EB8-1D6B-DCEB-4A9D6487DBB9}"/>
                </a:ext>
              </a:extLst>
            </p:cNvPr>
            <p:cNvSpPr/>
            <p:nvPr/>
          </p:nvSpPr>
          <p:spPr>
            <a:xfrm rot="5400000">
              <a:off x="8439167" y="4176785"/>
              <a:ext cx="210731" cy="71909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41CA8B9-4680-9BEF-56C0-CB7B17A677CC}"/>
                </a:ext>
              </a:extLst>
            </p:cNvPr>
            <p:cNvSpPr/>
            <p:nvPr/>
          </p:nvSpPr>
          <p:spPr>
            <a:xfrm rot="5400000">
              <a:off x="9436550" y="4168237"/>
              <a:ext cx="210731" cy="71909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BA55CD6D-CE72-0AEF-4B91-47E39AFAE66B}"/>
                </a:ext>
              </a:extLst>
            </p:cNvPr>
            <p:cNvCxnSpPr>
              <a:stCxn id="33" idx="1"/>
            </p:cNvCxnSpPr>
            <p:nvPr/>
          </p:nvCxnSpPr>
          <p:spPr>
            <a:xfrm flipV="1">
              <a:off x="8544532" y="4085850"/>
              <a:ext cx="0" cy="345119"/>
            </a:xfrm>
            <a:prstGeom prst="straightConnector1">
              <a:avLst/>
            </a:prstGeom>
            <a:ln w="12700">
              <a:solidFill>
                <a:srgbClr val="FFCC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2205965C-3C16-C3B5-BF4B-800ECE0E090C}"/>
                </a:ext>
              </a:extLst>
            </p:cNvPr>
            <p:cNvSpPr/>
            <p:nvPr/>
          </p:nvSpPr>
          <p:spPr>
            <a:xfrm>
              <a:off x="8180015" y="3894919"/>
              <a:ext cx="719099" cy="1933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박스분류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24434A1D-F421-704B-10CD-242B3BE91E58}"/>
                </a:ext>
              </a:extLst>
            </p:cNvPr>
            <p:cNvSpPr/>
            <p:nvPr/>
          </p:nvSpPr>
          <p:spPr>
            <a:xfrm>
              <a:off x="9182365" y="3894919"/>
              <a:ext cx="719099" cy="1933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박스회귀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F58C35-3A36-B144-C9A3-FD407F36B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01719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38C63-60C3-5A7E-E508-DC88C005D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>
            <a:extLst>
              <a:ext uri="{FF2B5EF4-FFF2-40B4-BE49-F238E27FC236}">
                <a16:creationId xmlns:a16="http://schemas.microsoft.com/office/drawing/2014/main" id="{5030E63A-81EA-D43E-7BE9-061C5ED77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2331" y="2898077"/>
            <a:ext cx="5192486" cy="35947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C486D8-3E92-2753-060C-B01381CC21A0}"/>
              </a:ext>
            </a:extLst>
          </p:cNvPr>
          <p:cNvSpPr txBox="1"/>
          <p:nvPr/>
        </p:nvSpPr>
        <p:spPr>
          <a:xfrm>
            <a:off x="231420" y="899595"/>
            <a:ext cx="2335896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Faster R-CNN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A1709-0143-1BFC-1202-878E227DBD55}"/>
              </a:ext>
            </a:extLst>
          </p:cNvPr>
          <p:cNvSpPr txBox="1"/>
          <p:nvPr/>
        </p:nvSpPr>
        <p:spPr>
          <a:xfrm>
            <a:off x="192228" y="100159"/>
            <a:ext cx="1843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+mj-ea"/>
                <a:ea typeface="+mj-ea"/>
              </a:rPr>
              <a:t>객체 탐지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1B90A-801A-ED0E-7609-73CCDB577609}"/>
              </a:ext>
            </a:extLst>
          </p:cNvPr>
          <p:cNvSpPr txBox="1"/>
          <p:nvPr/>
        </p:nvSpPr>
        <p:spPr>
          <a:xfrm>
            <a:off x="492380" y="1441715"/>
            <a:ext cx="9720931" cy="3616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Faster R-CNN</a:t>
            </a:r>
            <a:r>
              <a:rPr lang="ko-KR" altLang="en-US" sz="1400" dirty="0">
                <a:latin typeface="+mn-ea"/>
              </a:rPr>
              <a:t>은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영역 제안 네트워크</a:t>
            </a:r>
            <a:r>
              <a:rPr lang="en-US" altLang="ko-KR" sz="1400" b="1" baseline="30000" dirty="0">
                <a:solidFill>
                  <a:schemeClr val="accent1"/>
                </a:solidFill>
                <a:latin typeface="+mn-ea"/>
              </a:rPr>
              <a:t>Region Proposal Network</a:t>
            </a:r>
            <a:r>
              <a:rPr lang="ko-KR" altLang="en-US" sz="1400" dirty="0">
                <a:latin typeface="+mn-ea"/>
              </a:rPr>
              <a:t>를 사용해 관심 영역을 추출하는 방식을 사용해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관심 영역을 추출하고 추출된 관심 영역을 추출된 관심 영역을 관심 영역 </a:t>
            </a:r>
            <a:r>
              <a:rPr lang="ko-KR" altLang="en-US" sz="1400" dirty="0" err="1">
                <a:latin typeface="+mn-ea"/>
              </a:rPr>
              <a:t>풀링을</a:t>
            </a:r>
            <a:r>
              <a:rPr lang="ko-KR" altLang="en-US" sz="1400" dirty="0">
                <a:latin typeface="+mn-ea"/>
              </a:rPr>
              <a:t> 통해 고정된 크기의 특징 </a:t>
            </a:r>
            <a:r>
              <a:rPr lang="ko-KR" altLang="en-US" sz="1400" dirty="0" err="1">
                <a:latin typeface="+mn-ea"/>
              </a:rPr>
              <a:t>맵으로</a:t>
            </a:r>
            <a:r>
              <a:rPr lang="ko-KR" altLang="en-US" sz="1400" dirty="0">
                <a:latin typeface="+mn-ea"/>
              </a:rPr>
              <a:t> 변환한 후</a:t>
            </a:r>
            <a:r>
              <a:rPr lang="en-US" altLang="ko-KR" sz="1400" dirty="0">
                <a:latin typeface="+mn-ea"/>
              </a:rPr>
              <a:t>,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이를 분류기와 회귀기에 입력해 객체를 검출함</a:t>
            </a:r>
            <a:endParaRPr lang="en-US" altLang="ko-KR" sz="12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관심 영역 추출과 특징 맵 변환을 동시에 수행해 모델의 매개 변수를 공유할 수 있어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더 경량화 된 모델을 구성할 수 있음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+mn-ea"/>
              </a:rPr>
              <a:t>Faster R-CNN</a:t>
            </a:r>
            <a:r>
              <a:rPr lang="ko-KR" altLang="en-US" sz="1400" dirty="0">
                <a:latin typeface="+mn-ea"/>
              </a:rPr>
              <a:t>은 크게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특징 추출</a:t>
            </a:r>
            <a:r>
              <a:rPr lang="en-US" altLang="ko-KR" sz="1400" b="1" dirty="0">
                <a:solidFill>
                  <a:schemeClr val="accent1"/>
                </a:solidFill>
                <a:latin typeface="+mn-ea"/>
              </a:rPr>
              <a:t>, </a:t>
            </a:r>
            <a:br>
              <a:rPr lang="en-US" altLang="ko-KR" sz="1400" b="1" dirty="0">
                <a:solidFill>
                  <a:schemeClr val="accent1"/>
                </a:solidFill>
                <a:latin typeface="+mn-ea"/>
              </a:rPr>
            </a:b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영역 제안 네트워크</a:t>
            </a:r>
            <a:r>
              <a:rPr lang="en-US" altLang="ko-KR" sz="1400" b="1" dirty="0">
                <a:solidFill>
                  <a:schemeClr val="accent1"/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관심 영역 </a:t>
            </a:r>
            <a:r>
              <a:rPr lang="ko-KR" altLang="en-US" sz="1400" b="1" dirty="0" err="1">
                <a:solidFill>
                  <a:schemeClr val="accent1"/>
                </a:solidFill>
                <a:latin typeface="+mn-ea"/>
              </a:rPr>
              <a:t>풀링</a:t>
            </a:r>
            <a:r>
              <a:rPr lang="en-US" altLang="ko-KR" sz="1400" b="1" dirty="0">
                <a:solidFill>
                  <a:schemeClr val="accent1"/>
                </a:solidFill>
                <a:latin typeface="+mn-ea"/>
              </a:rPr>
              <a:t>,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 분류기</a:t>
            </a:r>
            <a:endParaRPr lang="en-US" altLang="ko-KR" sz="1400" b="1" dirty="0">
              <a:solidFill>
                <a:schemeClr val="accent1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이미지에서 </a:t>
            </a:r>
            <a:r>
              <a:rPr lang="ko-KR" altLang="en-US" sz="1400" dirty="0" err="1">
                <a:latin typeface="+mn-ea"/>
              </a:rPr>
              <a:t>합성곱</a:t>
            </a:r>
            <a:r>
              <a:rPr lang="ko-KR" altLang="en-US" sz="1400" dirty="0">
                <a:latin typeface="+mn-ea"/>
              </a:rPr>
              <a:t> 신경망을 통해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특징 </a:t>
            </a:r>
            <a:r>
              <a:rPr lang="ko-KR" altLang="en-US" sz="1400" b="1" dirty="0" err="1">
                <a:solidFill>
                  <a:schemeClr val="accent1"/>
                </a:solidFill>
                <a:latin typeface="+mn-ea"/>
              </a:rPr>
              <a:t>맵을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 추출함</a:t>
            </a:r>
            <a:endParaRPr lang="en-US" altLang="ko-KR" sz="1400" b="1" dirty="0">
              <a:solidFill>
                <a:schemeClr val="accent1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추출된 특징 </a:t>
            </a:r>
            <a:r>
              <a:rPr lang="ko-KR" altLang="en-US" sz="1400" dirty="0" err="1">
                <a:latin typeface="+mn-ea"/>
              </a:rPr>
              <a:t>맵은</a:t>
            </a:r>
            <a:r>
              <a:rPr lang="ko-KR" altLang="en-US" sz="1400" dirty="0">
                <a:latin typeface="+mn-ea"/>
              </a:rPr>
              <a:t> 영역 제안 네트워크와 </a:t>
            </a:r>
            <a:r>
              <a:rPr lang="en-US" altLang="ko-KR" sz="1400" dirty="0">
                <a:latin typeface="+mn-ea"/>
              </a:rPr>
              <a:t>Fast R-CNN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에서 사용한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분류기에 각각 전달함</a:t>
            </a:r>
            <a:endParaRPr lang="en-US" altLang="ko-KR" sz="1400" b="1" dirty="0">
              <a:solidFill>
                <a:schemeClr val="accent1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latin typeface="+mn-ea"/>
              </a:rPr>
              <a:t>영역 제안 네트워크로 전달된 특징 </a:t>
            </a:r>
            <a:r>
              <a:rPr lang="ko-KR" altLang="en-US" sz="1400" dirty="0" err="1">
                <a:latin typeface="+mn-ea"/>
              </a:rPr>
              <a:t>맵에서</a:t>
            </a:r>
            <a:r>
              <a:rPr lang="ko-KR" altLang="en-US" sz="1400" dirty="0">
                <a:latin typeface="+mn-ea"/>
              </a:rPr>
              <a:t> 관심 영역을 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계산하고 추출된 영역은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관심 영역 </a:t>
            </a:r>
            <a:r>
              <a:rPr lang="ko-KR" altLang="en-US" sz="1400" b="1" dirty="0" err="1">
                <a:solidFill>
                  <a:schemeClr val="accent1"/>
                </a:solidFill>
                <a:latin typeface="+mn-ea"/>
              </a:rPr>
              <a:t>풀링</a:t>
            </a:r>
            <a:r>
              <a:rPr lang="ko-KR" altLang="en-US" sz="1400" dirty="0" err="1">
                <a:latin typeface="+mn-ea"/>
              </a:rPr>
              <a:t>을</a:t>
            </a:r>
            <a:r>
              <a:rPr lang="ko-KR" altLang="en-US" sz="1400" dirty="0">
                <a:latin typeface="+mn-ea"/>
              </a:rPr>
              <a:t> 적용해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b="1" dirty="0">
                <a:solidFill>
                  <a:schemeClr val="accent1"/>
                </a:solidFill>
                <a:latin typeface="+mn-ea"/>
              </a:rPr>
              <a:t>분류기에서 객체를 검출함</a:t>
            </a:r>
            <a:endParaRPr lang="en-US" altLang="ko-KR" sz="14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F70515-7061-5737-7CB3-E931F510E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/ 28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76554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 D2Coding">
      <a:majorFont>
        <a:latin typeface="D2Coding"/>
        <a:ea typeface="나눔스퀘어 네오 Bold"/>
        <a:cs typeface=""/>
      </a:majorFont>
      <a:minorFont>
        <a:latin typeface="D2Coding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df4c73b-aa3d-45f2-a515-8798c4d7911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E5DF087336F10458E2E57BDE3BD6C2F" ma:contentTypeVersion="5" ma:contentTypeDescription="새 문서를 만듭니다." ma:contentTypeScope="" ma:versionID="d147712dc825330d00e08d650a7df4d8">
  <xsd:schema xmlns:xsd="http://www.w3.org/2001/XMLSchema" xmlns:xs="http://www.w3.org/2001/XMLSchema" xmlns:p="http://schemas.microsoft.com/office/2006/metadata/properties" xmlns:ns3="6df4c73b-aa3d-45f2-a515-8798c4d7911e" targetNamespace="http://schemas.microsoft.com/office/2006/metadata/properties" ma:root="true" ma:fieldsID="b7fbd94771c099165f414850507cd27a" ns3:_="">
    <xsd:import namespace="6df4c73b-aa3d-45f2-a515-8798c4d7911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f4c73b-aa3d-45f2-a515-8798c4d7911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C15374-D4B7-4C80-B5FD-E2ACE0F80983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6df4c73b-aa3d-45f2-a515-8798c4d7911e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90C4B6C-74BB-4FAB-999E-A281E87C1E7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E27CF4-7C15-4B31-83C7-D2FD6AB354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f4c73b-aa3d-45f2-a515-8798c4d791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31330</TotalTime>
  <Words>2973</Words>
  <Application>Microsoft Office PowerPoint</Application>
  <PresentationFormat>와이드스크린</PresentationFormat>
  <Paragraphs>308</Paragraphs>
  <Slides>28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Wingdings</vt:lpstr>
      <vt:lpstr>Cambria Math</vt:lpstr>
      <vt:lpstr>D2Coding</vt:lpstr>
      <vt:lpstr>Arial</vt:lpstr>
      <vt:lpstr>나눔스퀘어 네오 Regular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</dc:title>
  <dc:creator>이 민규</dc:creator>
  <cp:lastModifiedBy>이훈제</cp:lastModifiedBy>
  <cp:revision>423</cp:revision>
  <dcterms:created xsi:type="dcterms:W3CDTF">2022-03-07T11:10:45Z</dcterms:created>
  <dcterms:modified xsi:type="dcterms:W3CDTF">2024-03-15T06:49:50Z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0x010100AE5DF087336F10458E2E57BDE3BD6C2F</vt:lpwstr>
  </property>
</Properties>
</file>

<file path=docProps/thumbnail.jpeg>
</file>